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64"/>
  </p:notesMasterIdLst>
  <p:sldIdLst>
    <p:sldId id="256" r:id="rId2"/>
    <p:sldId id="303" r:id="rId3"/>
    <p:sldId id="306" r:id="rId4"/>
    <p:sldId id="307" r:id="rId5"/>
    <p:sldId id="308" r:id="rId6"/>
    <p:sldId id="309" r:id="rId7"/>
    <p:sldId id="310" r:id="rId8"/>
    <p:sldId id="311" r:id="rId9"/>
    <p:sldId id="257" r:id="rId10"/>
    <p:sldId id="258" r:id="rId11"/>
    <p:sldId id="259" r:id="rId12"/>
    <p:sldId id="312" r:id="rId13"/>
    <p:sldId id="260" r:id="rId14"/>
    <p:sldId id="304" r:id="rId15"/>
    <p:sldId id="313" r:id="rId16"/>
    <p:sldId id="261" r:id="rId17"/>
    <p:sldId id="316" r:id="rId18"/>
    <p:sldId id="315" r:id="rId19"/>
    <p:sldId id="262" r:id="rId20"/>
    <p:sldId id="263" r:id="rId21"/>
    <p:sldId id="264" r:id="rId22"/>
    <p:sldId id="319" r:id="rId23"/>
    <p:sldId id="265" r:id="rId24"/>
    <p:sldId id="267" r:id="rId25"/>
    <p:sldId id="268" r:id="rId26"/>
    <p:sldId id="269" r:id="rId27"/>
    <p:sldId id="270" r:id="rId28"/>
    <p:sldId id="271" r:id="rId29"/>
    <p:sldId id="314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66" r:id="rId38"/>
    <p:sldId id="279" r:id="rId39"/>
    <p:sldId id="317" r:id="rId40"/>
    <p:sldId id="318" r:id="rId41"/>
    <p:sldId id="280" r:id="rId42"/>
    <p:sldId id="281" r:id="rId43"/>
    <p:sldId id="300" r:id="rId44"/>
    <p:sldId id="301" r:id="rId45"/>
    <p:sldId id="282" r:id="rId46"/>
    <p:sldId id="283" r:id="rId47"/>
    <p:sldId id="284" r:id="rId48"/>
    <p:sldId id="302" r:id="rId49"/>
    <p:sldId id="285" r:id="rId50"/>
    <p:sldId id="286" r:id="rId51"/>
    <p:sldId id="287" r:id="rId52"/>
    <p:sldId id="288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DEBD77-E99C-40DC-865A-A83796B17D5C}">
  <a:tblStyle styleId="{63DEBD77-E99C-40DC-865A-A83796B17D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56" autoAdjust="0"/>
  </p:normalViewPr>
  <p:slideViewPr>
    <p:cSldViewPr snapToGrid="0">
      <p:cViewPr varScale="1">
        <p:scale>
          <a:sx n="130" d="100"/>
          <a:sy n="130" d="100"/>
        </p:scale>
        <p:origin x="13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b364055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b364055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5b364055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5b364055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5b364055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5b364055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b36405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b36405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b364055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b364055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5b364055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5b364055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b364055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b364055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b364055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b364055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5b36405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5b36405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5b36405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5b36405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5b36405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5b36405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5b364055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5b364055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5b364055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5b364055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5b364055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5b364055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b364055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b364055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b364055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5b364055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b364055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5b3640556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b364055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b364055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5b364055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5b364055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b364055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b364055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5b364055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5b3640556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923798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923798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5b364055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5b364055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b364055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b364055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b364055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b364055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b3640556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b3640556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b3640556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b3640556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b364055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b3640556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5b3640556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5b3640556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5b3640556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5b3640556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5b3640556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5b3640556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5b3640556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5b3640556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b36405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b36405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5b3640556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5b3640556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b3640556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b3640556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5b3640556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5b3640556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5b3640556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5b3640556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5b364055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5b364055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: Digital Audio </a:t>
            </a:r>
            <a:r>
              <a:rPr lang="es-ES" dirty="0" err="1"/>
              <a:t>Signal</a:t>
            </a:r>
            <a:r>
              <a:rPr lang="es-ES" dirty="0"/>
              <a:t> Processing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n-US" dirty="0"/>
              <a:t>Udo </a:t>
            </a:r>
            <a:r>
              <a:rPr lang="en-US" dirty="0" err="1"/>
              <a:t>Zölzer</a:t>
            </a:r>
            <a:r>
              <a:rPr lang="en-US" dirty="0"/>
              <a:t>. 2008. Chapter 7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5b364055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5b364055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5b364055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5b364055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b36405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b36405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b364055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b364055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" type="title">
  <p:cSld name="TITL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CB5FF"/>
              </a:buClr>
              <a:buSzPts val="1500"/>
              <a:buNone/>
              <a:defRPr sz="1500">
                <a:solidFill>
                  <a:srgbClr val="DCB5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316142" y="685801"/>
            <a:ext cx="7982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hjä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181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51776" y="4879973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8.7.2019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22935" y="4879973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592669" y="4893980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sisältö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426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407223" y="681038"/>
            <a:ext cx="53196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31426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2061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13573" y="681038"/>
            <a:ext cx="53133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32061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pystysuora teksti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09797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09793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ystysuora otsikko ja teksti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500"/>
              <a:buNone/>
              <a:defRPr sz="1500">
                <a:solidFill>
                  <a:srgbClr val="7030A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kuva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4272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>
            <a:spLocks noGrp="1"/>
          </p:cNvSpPr>
          <p:nvPr>
            <p:ph type="pic" idx="2"/>
          </p:nvPr>
        </p:nvSpPr>
        <p:spPr>
          <a:xfrm>
            <a:off x="3467100" y="685706"/>
            <a:ext cx="52638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314272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4269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>
            <a:spLocks noGrp="1"/>
          </p:cNvSpPr>
          <p:nvPr>
            <p:ph type="pic" idx="2"/>
          </p:nvPr>
        </p:nvSpPr>
        <p:spPr>
          <a:xfrm>
            <a:off x="3460750" y="685706"/>
            <a:ext cx="52662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14269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">
  <p:cSld name="1_Big ca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37759" y="857434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4521200" y="984343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">
  <p:cSld name="2_Big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49358" y="847290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4514853" y="990696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 and picture">
  <p:cSld name="1_Big caption and pictur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>
            <a:spLocks noGrp="1"/>
          </p:cNvSpPr>
          <p:nvPr>
            <p:ph type="pic" idx="2"/>
          </p:nvPr>
        </p:nvSpPr>
        <p:spPr>
          <a:xfrm>
            <a:off x="4152901" y="681038"/>
            <a:ext cx="45780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5531" y="594299"/>
            <a:ext cx="37182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96272" y="2220012"/>
            <a:ext cx="3637500" cy="24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 and picture">
  <p:cSld name="2_Big caption and pictur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95170" y="2220012"/>
            <a:ext cx="3642900" cy="2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>
            <a:spLocks noGrp="1"/>
          </p:cNvSpPr>
          <p:nvPr>
            <p:ph type="pic" idx="2"/>
          </p:nvPr>
        </p:nvSpPr>
        <p:spPr>
          <a:xfrm>
            <a:off x="4146550" y="681038"/>
            <a:ext cx="45843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21499" y="581743"/>
            <a:ext cx="3716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">
  <p:cSld name="4 picture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>
            <a:spLocks noGrp="1"/>
          </p:cNvSpPr>
          <p:nvPr>
            <p:ph type="pic" idx="3"/>
          </p:nvPr>
        </p:nvSpPr>
        <p:spPr>
          <a:xfrm>
            <a:off x="2402887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2402887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>
            <a:spLocks noGrp="1"/>
          </p:cNvSpPr>
          <p:nvPr>
            <p:ph type="pic" idx="5"/>
          </p:nvPr>
        </p:nvSpPr>
        <p:spPr>
          <a:xfrm>
            <a:off x="4399636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4399636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>
            <a:spLocks noGrp="1"/>
          </p:cNvSpPr>
          <p:nvPr>
            <p:ph type="pic" idx="7"/>
          </p:nvPr>
        </p:nvSpPr>
        <p:spPr>
          <a:xfrm>
            <a:off x="6396385" y="1450395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6396385" y="2593123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 and text">
  <p:cSld name="3 pictures and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>
            <a:spLocks noGrp="1"/>
          </p:cNvSpPr>
          <p:nvPr>
            <p:ph type="pic" idx="3"/>
          </p:nvPr>
        </p:nvSpPr>
        <p:spPr>
          <a:xfrm>
            <a:off x="2977341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4"/>
          </p:nvPr>
        </p:nvSpPr>
        <p:spPr>
          <a:xfrm>
            <a:off x="2977341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>
            <a:spLocks noGrp="1"/>
          </p:cNvSpPr>
          <p:nvPr>
            <p:ph type="pic" idx="5"/>
          </p:nvPr>
        </p:nvSpPr>
        <p:spPr>
          <a:xfrm>
            <a:off x="5557873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6"/>
          </p:nvPr>
        </p:nvSpPr>
        <p:spPr>
          <a:xfrm>
            <a:off x="5557873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501254" y="21268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501253" y="3588544"/>
            <a:ext cx="7995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69696"/>
              </a:buClr>
              <a:buSzPts val="1400"/>
              <a:buFont typeface="Arial"/>
              <a:buNone/>
              <a:defRPr sz="1400">
                <a:solidFill>
                  <a:srgbClr val="969696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">
  <p:cSld name="1_quot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601700" y="20125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601700" y="3454790"/>
            <a:ext cx="79833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resenter">
  <p:cSld name="1_Present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820132" y="1176856"/>
            <a:ext cx="7268100" cy="304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2700000" sx="74000" sy="74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>
            <a:spLocks noGrp="1"/>
          </p:cNvSpPr>
          <p:nvPr>
            <p:ph type="pic" idx="2"/>
          </p:nvPr>
        </p:nvSpPr>
        <p:spPr>
          <a:xfrm>
            <a:off x="6497425" y="1412574"/>
            <a:ext cx="1801200" cy="25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1126595" y="1515575"/>
            <a:ext cx="373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3"/>
          </p:nvPr>
        </p:nvSpPr>
        <p:spPr>
          <a:xfrm>
            <a:off x="1126597" y="1789424"/>
            <a:ext cx="37305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27" name="Google Shape;227;p31"/>
          <p:cNvCxnSpPr/>
          <p:nvPr/>
        </p:nvCxnSpPr>
        <p:spPr>
          <a:xfrm>
            <a:off x="3651560" y="2177704"/>
            <a:ext cx="0" cy="17397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31"/>
          <p:cNvSpPr txBox="1">
            <a:spLocks noGrp="1"/>
          </p:cNvSpPr>
          <p:nvPr>
            <p:ph type="body" idx="4"/>
          </p:nvPr>
        </p:nvSpPr>
        <p:spPr>
          <a:xfrm>
            <a:off x="1126595" y="2186481"/>
            <a:ext cx="23877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5"/>
          </p:nvPr>
        </p:nvSpPr>
        <p:spPr>
          <a:xfrm>
            <a:off x="3859721" y="2185649"/>
            <a:ext cx="23877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picture">
  <p:cSld name="1_Big pictur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224942" y="471488"/>
            <a:ext cx="8919000" cy="4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ksi sisältökohdetta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07041" y="681038"/>
            <a:ext cx="7991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6144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86299" y="1369219"/>
            <a:ext cx="4040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208484" y="480070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6145" y="681038"/>
            <a:ext cx="798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6146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86300" y="1369219"/>
            <a:ext cx="4044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ailu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10680" y="687388"/>
            <a:ext cx="7988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310238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10238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4411265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411265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208483" y="477317"/>
            <a:ext cx="90507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0681" y="687388"/>
            <a:ext cx="7981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0236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310236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404912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4404912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09796" y="685801"/>
            <a:ext cx="7989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7820" y="683665"/>
            <a:ext cx="789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1600" y="27000"/>
            <a:ext cx="1443314" cy="459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>
          <p15:clr>
            <a:srgbClr val="F26B43"/>
          </p15:clr>
        </p15:guide>
        <p15:guide id="2" pos="5704">
          <p15:clr>
            <a:srgbClr val="F26B43"/>
          </p15:clr>
        </p15:guide>
        <p15:guide id="3" pos="56">
          <p15:clr>
            <a:srgbClr val="F26B43"/>
          </p15:clr>
        </p15:guide>
        <p15:guide id="4" orient="horz" pos="3185">
          <p15:clr>
            <a:srgbClr val="F26B43"/>
          </p15:clr>
        </p15:guide>
        <p15:guide id="5" pos="244">
          <p15:clr>
            <a:srgbClr val="F26B43"/>
          </p15:clr>
        </p15:guide>
        <p15:guide id="6" orient="horz" pos="3066">
          <p15:clr>
            <a:srgbClr val="F26B43"/>
          </p15:clr>
        </p15:guide>
        <p15:guide id="7" pos="5227">
          <p15:clr>
            <a:srgbClr val="F26B43"/>
          </p15:clr>
        </p15:guide>
        <p15:guide id="8" orient="horz" pos="259">
          <p15:clr>
            <a:srgbClr val="F26B43"/>
          </p15:clr>
        </p15:guide>
        <p15:guide id="9" orient="horz" pos="736">
          <p15:clr>
            <a:srgbClr val="F26B43"/>
          </p15:clr>
        </p15:guide>
        <p15:guide id="10" orient="horz" pos="429">
          <p15:clr>
            <a:srgbClr val="F26B43"/>
          </p15:clr>
        </p15:guide>
        <p15:guide id="11" orient="horz" pos="803">
          <p15:clr>
            <a:srgbClr val="F26B43"/>
          </p15:clr>
        </p15:guide>
        <p15:guide id="12" pos="55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3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3" Type="http://schemas.microsoft.com/office/2007/relationships/media" Target="../media/media4.mp3"/><Relationship Id="rId7" Type="http://schemas.microsoft.com/office/2007/relationships/media" Target="../media/media6.mp3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mp3"/><Relationship Id="rId5" Type="http://schemas.microsoft.com/office/2007/relationships/media" Target="../media/media5.mp3"/><Relationship Id="rId10" Type="http://schemas.openxmlformats.org/officeDocument/2006/relationships/image" Target="../media/image35.png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8.wav"/><Relationship Id="rId7" Type="http://schemas.openxmlformats.org/officeDocument/2006/relationships/image" Target="../media/image54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5.png"/><Relationship Id="rId4" Type="http://schemas.openxmlformats.org/officeDocument/2006/relationships/audio" Target="../media/media8.wav"/><Relationship Id="rId9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/>
          </p:nvPr>
        </p:nvSpPr>
        <p:spPr>
          <a:xfrm>
            <a:off x="413150" y="2236400"/>
            <a:ext cx="86415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Time-domain processing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128984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COMP.SGN.120 </a:t>
            </a:r>
          </a:p>
          <a:p>
            <a:pPr marL="0" indent="0"/>
            <a:r>
              <a:rPr lang="en-US" sz="2000" dirty="0"/>
              <a:t>Introduction to Audio processing 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Lecture 6</a:t>
            </a:r>
            <a:endParaRPr sz="2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3FC0F-EB10-4EAF-8479-A765C70D8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dynamic range control?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Sound pressure level of natural sounds varies over time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Movies, music: The loudness of sounds works as an effect and is part of the content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When recording, the distance to microphone may vary, which causes unwanted level variation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Dynamic range of audio signals: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Ratio of maximum to minimum signal levels over a period of time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Expressed in decibels, audio typically </a:t>
            </a:r>
            <a:r>
              <a:rPr lang="en" b="1" dirty="0"/>
              <a:t>40 dB – 120 dB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Dynamic range control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Combination of level measurement and adaptive level adjustment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CC9FE9-D373-466F-90CB-8603C0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3319526"/>
            <a:ext cx="7813040" cy="15626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DDDB23-8009-4AC5-8101-372FE1302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DRC useful for?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When recording, it is desirable to: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Use the full amplitude range optimally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Also to protect AD converters from overloading (clipping)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When playing back music or speech e.g. in a car, dynamic range variation has to be matched to background noise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Noise would not mask the quiet parts of the signal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Listening becomes easier / possible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Live music contains a dynamic range too wide for reproduction in the average home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Suppress low-amplitude noise using noise gates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Only audio signals exceeding a certain level is passed through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 various recording formats, the limited range of amplitudes should be optimally used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1E9FA-B0CD-49B5-BBC8-B220E25C4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198C-D180-4FA3-B486-19E0B0D1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Dynamic processing or automatic gain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9499-D749-40BF-95F8-E5976C358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4560169" cy="3263400"/>
          </a:xfrm>
        </p:spPr>
        <p:txBody>
          <a:bodyPr/>
          <a:lstStyle/>
          <a:p>
            <a:r>
              <a:rPr lang="en-US" b="1" dirty="0"/>
              <a:t>Compressor</a:t>
            </a:r>
            <a:r>
              <a:rPr lang="en-US" dirty="0"/>
              <a:t>: attenuates sound the more the level increases beyond certain threshold.</a:t>
            </a:r>
          </a:p>
          <a:p>
            <a:r>
              <a:rPr lang="en-US" b="1" dirty="0"/>
              <a:t>Limiter</a:t>
            </a:r>
            <a:r>
              <a:rPr lang="en-US" dirty="0"/>
              <a:t>: limits the level of a signal to a preset value.</a:t>
            </a:r>
          </a:p>
          <a:p>
            <a:r>
              <a:rPr lang="en-US" b="1" dirty="0"/>
              <a:t>Expander</a:t>
            </a:r>
            <a:r>
              <a:rPr lang="en-US" dirty="0"/>
              <a:t>: leaves large amplitudes untouched, increasingly amplifies the signal the smaller the amplitude 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2F4E0-B92E-4004-A8D9-1BBA74A281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4871A-3E28-476A-A6B4-C899E465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40" y="3480087"/>
            <a:ext cx="2307874" cy="1063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AB392-C5F7-4938-8F30-D2F3FEAAEEE3}"/>
              </a:ext>
            </a:extLst>
          </p:cNvPr>
          <p:cNvSpPr txBox="1"/>
          <p:nvPr/>
        </p:nvSpPr>
        <p:spPr>
          <a:xfrm>
            <a:off x="830723" y="4654748"/>
            <a:ext cx="3194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E.g., applications: hearing aids.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D0719-DA89-484D-94F0-99F96515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5" y="1326254"/>
            <a:ext cx="3320862" cy="34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91" y="1661475"/>
            <a:ext cx="4623434" cy="16244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DRC block diagram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"/>
          </p:nvPr>
        </p:nvSpPr>
        <p:spPr>
          <a:xfrm>
            <a:off x="5091050" y="1661475"/>
            <a:ext cx="38577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Measure the level of input signal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Multiply the delayed input signal by factor </a:t>
            </a:r>
            <a:r>
              <a:rPr lang="en" i="1"/>
              <a:t>g(n)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475" y="2531275"/>
            <a:ext cx="2077950" cy="2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549025" y="3444950"/>
            <a:ext cx="75417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</a:pPr>
            <a:r>
              <a:rPr lang="en" sz="1500">
                <a:solidFill>
                  <a:srgbClr val="3A3838"/>
                </a:solidFill>
              </a:rPr>
              <a:t>Delaying signal </a:t>
            </a:r>
            <a:r>
              <a:rPr lang="en" sz="1500" i="1">
                <a:solidFill>
                  <a:srgbClr val="3A3838"/>
                </a:solidFill>
              </a:rPr>
              <a:t>x(n)</a:t>
            </a:r>
            <a:r>
              <a:rPr lang="en" sz="1500">
                <a:solidFill>
                  <a:srgbClr val="3A3838"/>
                </a:solidFill>
              </a:rPr>
              <a:t> compared to the control signal </a:t>
            </a:r>
            <a:r>
              <a:rPr lang="en" sz="1500" i="1">
                <a:solidFill>
                  <a:srgbClr val="3A3838"/>
                </a:solidFill>
              </a:rPr>
              <a:t>g(n)</a:t>
            </a:r>
            <a:r>
              <a:rPr lang="en" sz="1500">
                <a:solidFill>
                  <a:srgbClr val="3A3838"/>
                </a:solidFill>
              </a:rPr>
              <a:t> allows ”predictive” level control (gain goes down before any ”big bangs”)</a:t>
            </a:r>
            <a:endParaRPr sz="1500">
              <a:solidFill>
                <a:srgbClr val="3A3838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</a:pPr>
            <a:r>
              <a:rPr lang="en" sz="1500">
                <a:solidFill>
                  <a:srgbClr val="3A3838"/>
                </a:solidFill>
              </a:rPr>
              <a:t>Value of gain factor </a:t>
            </a:r>
            <a:r>
              <a:rPr lang="en" sz="1500" i="1">
                <a:solidFill>
                  <a:srgbClr val="3A3838"/>
                </a:solidFill>
              </a:rPr>
              <a:t>g(n)</a:t>
            </a:r>
            <a:r>
              <a:rPr lang="en" sz="1500">
                <a:solidFill>
                  <a:srgbClr val="3A3838"/>
                </a:solidFill>
              </a:rPr>
              <a:t> is calculated in two steps</a:t>
            </a:r>
            <a:endParaRPr sz="1500">
              <a:solidFill>
                <a:srgbClr val="3A3838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</a:pPr>
            <a:r>
              <a:rPr lang="en" sz="1500" i="1">
                <a:solidFill>
                  <a:srgbClr val="3A3838"/>
                </a:solidFill>
              </a:rPr>
              <a:t>Static curve</a:t>
            </a:r>
            <a:r>
              <a:rPr lang="en" sz="1500">
                <a:solidFill>
                  <a:srgbClr val="3A3838"/>
                </a:solidFill>
              </a:rPr>
              <a:t> defines desired output level corresponding to the input level</a:t>
            </a:r>
            <a:endParaRPr sz="1500">
              <a:solidFill>
                <a:srgbClr val="3A3838"/>
              </a:solidFill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</a:pPr>
            <a:r>
              <a:rPr lang="en" sz="1500">
                <a:solidFill>
                  <a:srgbClr val="3A3838"/>
                </a:solidFill>
              </a:rPr>
              <a:t>Temporal variation of </a:t>
            </a:r>
            <a:r>
              <a:rPr lang="en" sz="1500" i="1">
                <a:solidFill>
                  <a:srgbClr val="3A3838"/>
                </a:solidFill>
              </a:rPr>
              <a:t>g(n)</a:t>
            </a:r>
            <a:r>
              <a:rPr lang="en" sz="1500">
                <a:solidFill>
                  <a:srgbClr val="3A3838"/>
                </a:solidFill>
              </a:rPr>
              <a:t> is smoothed using a lowpass filter</a:t>
            </a:r>
            <a:endParaRPr sz="150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59C27-E56F-45D6-8148-C928B4C706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5F1-0ED6-4F3B-950F-5C53C3DB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mean square vs PEAK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BB07-84EC-497C-B664-4CE080E0D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RMS or effective value.</a:t>
            </a:r>
          </a:p>
          <a:p>
            <a:r>
              <a:rPr lang="en-US" dirty="0"/>
              <a:t>Time range can be over one period (for a periodic signal) or a long enough (ideally infinite) time span (for non-periodic signal)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F476E-CCFA-42A9-8E18-AE423A9A17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74E73-3092-4240-9CDF-CA4848B7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35" y="2340636"/>
            <a:ext cx="2039816" cy="611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72580-EF60-4040-96C5-5E6E61A38D9F}"/>
              </a:ext>
            </a:extLst>
          </p:cNvPr>
          <p:cNvSpPr txBox="1"/>
          <p:nvPr/>
        </p:nvSpPr>
        <p:spPr>
          <a:xfrm>
            <a:off x="527538" y="3212124"/>
            <a:ext cx="791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Euclid" panose="02020503060505020303" pitchFamily="18" charset="0"/>
              </a:rPr>
              <a:t>p(t) </a:t>
            </a:r>
            <a:r>
              <a:rPr lang="en-US" dirty="0"/>
              <a:t>is pressure, force applied per unit area in a direction perpendicular to the surface of an object.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961705-E865-415C-A6F2-4BDED690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26" y="4291168"/>
            <a:ext cx="949568" cy="26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6B3CC7-2B9E-4EE9-8855-3968D67A3993}"/>
              </a:ext>
            </a:extLst>
          </p:cNvPr>
          <p:cNvSpPr txBox="1"/>
          <p:nvPr/>
        </p:nvSpPr>
        <p:spPr>
          <a:xfrm>
            <a:off x="575171" y="3751646"/>
            <a:ext cx="5341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value, maximum value that the signal reaches in one cycle.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92261-C130-47D5-AC55-0602541347D7}"/>
              </a:ext>
            </a:extLst>
          </p:cNvPr>
          <p:cNvSpPr txBox="1"/>
          <p:nvPr/>
        </p:nvSpPr>
        <p:spPr>
          <a:xfrm>
            <a:off x="1822938" y="4251957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sinusoidal signal</a:t>
            </a:r>
          </a:p>
        </p:txBody>
      </p:sp>
    </p:spTree>
    <p:extLst>
      <p:ext uri="{BB962C8B-B14F-4D97-AF65-F5344CB8AC3E}">
        <p14:creationId xmlns:p14="http://schemas.microsoft.com/office/powerpoint/2010/main" val="400409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C871-E633-4A0B-AC6E-9A7C4812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RMS, PEAK and dynamic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F4A5B-7778-48A7-B721-D3A23B491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8059-62AA-4C21-8267-2C1D1326B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6217B-3436-4BAF-90AC-AFB11609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" y="1856642"/>
            <a:ext cx="2813538" cy="1004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66D57-B0E1-4674-8516-E5284C6D7254}"/>
              </a:ext>
            </a:extLst>
          </p:cNvPr>
          <p:cNvSpPr txBox="1"/>
          <p:nvPr/>
        </p:nvSpPr>
        <p:spPr>
          <a:xfrm>
            <a:off x="767862" y="3417277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dynamic</a:t>
            </a:r>
          </a:p>
          <a:p>
            <a:r>
              <a:rPr lang="en-US" dirty="0"/>
              <a:t>Less compress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C42FA-47A1-4062-A0F8-9EFFBA13F8A7}"/>
              </a:ext>
            </a:extLst>
          </p:cNvPr>
          <p:cNvSpPr txBox="1"/>
          <p:nvPr/>
        </p:nvSpPr>
        <p:spPr>
          <a:xfrm>
            <a:off x="5761892" y="3481753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dynamic range</a:t>
            </a:r>
          </a:p>
          <a:p>
            <a:r>
              <a:rPr lang="en-US" dirty="0"/>
              <a:t>More compress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13613-BA39-420E-8E6F-8F87BBF0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91" y="1856642"/>
            <a:ext cx="2876880" cy="10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3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range compression</a:t>
            </a:r>
            <a:endParaRPr dirty="0"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Reduces the volume of loud sounds or amplifies quiet sounds  </a:t>
            </a:r>
            <a:endParaRPr dirty="0"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→ reducing/compressing dynamic range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s-E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→ Both downward and upward compression reduce the dynamic range of an audio signal.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77D72-9146-4F9A-9E1F-7806633DB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EC72-93B9-403D-B64E-42D54079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504" y="2005100"/>
            <a:ext cx="2108546" cy="1814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48B08-85E2-4BF5-B355-287CF4434105}"/>
              </a:ext>
            </a:extLst>
          </p:cNvPr>
          <p:cNvSpPr txBox="1"/>
          <p:nvPr/>
        </p:nvSpPr>
        <p:spPr>
          <a:xfrm>
            <a:off x="501675" y="2451821"/>
            <a:ext cx="5433647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b="1" dirty="0"/>
              <a:t>Downward compression</a:t>
            </a:r>
            <a:r>
              <a:rPr lang="en-US" dirty="0"/>
              <a:t> – reduces loud sounds over a certain threshold; quiet sounds remain unaffected. 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b="1" dirty="0"/>
              <a:t>Upward compression</a:t>
            </a:r>
            <a:r>
              <a:rPr lang="en-US" dirty="0"/>
              <a:t> – increases the loudness of sounds below a certain threshold; leaves louder sounds unaffected.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1EC69-0B2E-4F38-83C2-0D1C7619D6F1}"/>
              </a:ext>
            </a:extLst>
          </p:cNvPr>
          <p:cNvSpPr/>
          <p:nvPr/>
        </p:nvSpPr>
        <p:spPr>
          <a:xfrm>
            <a:off x="6114504" y="1863969"/>
            <a:ext cx="2185434" cy="1143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4A27-2748-4600-8928-0ECC82D8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 limited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F1097-7B66-4D64-B942-FAB80B3D8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Limiters limits the dynamic range, as a ceiling which the signal cannot pass.</a:t>
            </a:r>
          </a:p>
          <a:p>
            <a:r>
              <a:rPr lang="en-US" dirty="0"/>
              <a:t>If the compressor’s ration increases up to infinite (to a ceiling) then it becomes a limiter.</a:t>
            </a:r>
          </a:p>
          <a:p>
            <a:r>
              <a:rPr lang="en-US" dirty="0"/>
              <a:t>Avoids clipping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C41C-A86C-4158-8DB4-2EA089F039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17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CF20C1E-06DA-4A50-8CEC-D5D12178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91" y="2284249"/>
            <a:ext cx="3067896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9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C283-68BA-49F4-AF1C-46257292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Dynamic range expansion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49E8-967B-4E38-95C3-CF4D999ED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3E599-8A9C-4DC7-9743-8545FD2D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375" y="1740877"/>
            <a:ext cx="2213188" cy="1063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E80A0-EA20-4883-A425-E04E90C9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69" y="3113068"/>
            <a:ext cx="2178200" cy="1122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0071B-96E7-4D38-BC79-918534D2FBD9}"/>
              </a:ext>
            </a:extLst>
          </p:cNvPr>
          <p:cNvSpPr txBox="1"/>
          <p:nvPr/>
        </p:nvSpPr>
        <p:spPr>
          <a:xfrm>
            <a:off x="478229" y="1997027"/>
            <a:ext cx="455683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spcBef>
                <a:spcPts val="800"/>
              </a:spcBef>
              <a:buSzPts val="1400"/>
              <a:buFont typeface="Arial"/>
              <a:buChar char="•"/>
            </a:pPr>
            <a:r>
              <a:rPr lang="en-US" b="1" dirty="0"/>
              <a:t>Upward expansion</a:t>
            </a:r>
            <a:r>
              <a:rPr lang="en-US" dirty="0"/>
              <a:t> – amplify the level of a signal that passes the threshold.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endParaRPr lang="en-US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b="1" dirty="0"/>
              <a:t>Downward expansion</a:t>
            </a:r>
            <a:r>
              <a:rPr lang="en-US" dirty="0"/>
              <a:t> – also known as gating, attenuates signal that drops below the threshold. 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2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curve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Google Shape;283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7042" y="1196308"/>
                <a:ext cx="84084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139700" lvl="0" indent="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None/>
                </a:pPr>
                <a:r>
                  <a:rPr lang="en-US" dirty="0"/>
                  <a:t>Relationship between input level and weighting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marL="139700" indent="0">
                  <a:buNone/>
                </a:pPr>
                <a:r>
                  <a:rPr lang="en-US" dirty="0"/>
                  <a:t>Output level </a:t>
                </a:r>
                <a:r>
                  <a:rPr lang="en-US" i="1" dirty="0"/>
                  <a:t>Y</a:t>
                </a:r>
                <a:r>
                  <a:rPr lang="en-US" dirty="0"/>
                  <a:t> and weighting level </a:t>
                </a:r>
                <a:r>
                  <a:rPr lang="en-US" i="1" dirty="0"/>
                  <a:t>G</a:t>
                </a:r>
                <a:r>
                  <a:rPr lang="en-US" dirty="0"/>
                  <a:t> are functions of input level </a:t>
                </a:r>
                <a:r>
                  <a:rPr lang="en-US" i="1" dirty="0"/>
                  <a:t>X.</a:t>
                </a:r>
              </a:p>
              <a:p>
                <a:pPr marL="139700" indent="0">
                  <a:spcBef>
                    <a:spcPts val="0"/>
                  </a:spcBef>
                  <a:buNone/>
                </a:pPr>
                <a:r>
                  <a:rPr lang="en-US" b="1" dirty="0"/>
                  <a:t>LT</a:t>
                </a:r>
                <a:r>
                  <a:rPr lang="en-US" dirty="0"/>
                  <a:t>=limiter threshold, </a:t>
                </a:r>
                <a:r>
                  <a:rPr lang="en-US" b="1" dirty="0"/>
                  <a:t>CT</a:t>
                </a:r>
                <a:r>
                  <a:rPr lang="en-US" dirty="0"/>
                  <a:t>=compressor threshold, </a:t>
                </a:r>
              </a:p>
              <a:p>
                <a:pPr marL="139700" indent="0">
                  <a:spcBef>
                    <a:spcPts val="0"/>
                  </a:spcBef>
                  <a:buNone/>
                </a:pPr>
                <a:r>
                  <a:rPr lang="en-US" b="1" dirty="0"/>
                  <a:t>ET</a:t>
                </a:r>
                <a:r>
                  <a:rPr lang="en-US" dirty="0"/>
                  <a:t>=expander threshold, </a:t>
                </a:r>
                <a:r>
                  <a:rPr lang="en-US" b="1" dirty="0"/>
                  <a:t>NT</a:t>
                </a:r>
                <a:r>
                  <a:rPr lang="en-US" dirty="0"/>
                  <a:t>=noise gate threshold.</a:t>
                </a:r>
                <a:endParaRPr lang="en-US" sz="600" dirty="0"/>
              </a:p>
              <a:p>
                <a:pPr lvl="0"/>
                <a:r>
                  <a:rPr lang="en-US" dirty="0"/>
                  <a:t>Output level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i="1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3" name="Google Shape;283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042" y="1196308"/>
                <a:ext cx="8408400" cy="326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554" y="2882624"/>
            <a:ext cx="5085552" cy="212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03954-AAA7-4D11-B4DF-A597F1811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90066-36AD-4F9E-8CAD-096F3253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D218B-6C16-413F-8CDE-A7A67F634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Time-domain algorithms:</a:t>
            </a:r>
          </a:p>
          <a:p>
            <a:pPr lvl="1"/>
            <a:r>
              <a:rPr lang="en-US" dirty="0"/>
              <a:t>Amplitude/phase modulators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Delay lines modulators</a:t>
            </a:r>
          </a:p>
          <a:p>
            <a:r>
              <a:rPr lang="en-US" dirty="0"/>
              <a:t>Influence the </a:t>
            </a:r>
            <a:r>
              <a:rPr lang="en-US" b="1" dirty="0"/>
              <a:t>pitch</a:t>
            </a:r>
            <a:r>
              <a:rPr lang="en-US" dirty="0"/>
              <a:t> and/or </a:t>
            </a:r>
            <a:r>
              <a:rPr lang="en-US" b="1" dirty="0"/>
              <a:t>time</a:t>
            </a:r>
            <a:r>
              <a:rPr lang="en-US" dirty="0"/>
              <a:t> duration of the signal.</a:t>
            </a:r>
          </a:p>
          <a:p>
            <a:r>
              <a:rPr lang="en-US" dirty="0"/>
              <a:t>Follow the analysis and synthesis stages.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F971-8B02-4467-BD11-F8697994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regions on the static curve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 dirty="0"/>
              <a:t>Limiter </a:t>
            </a:r>
            <a:r>
              <a:rPr lang="en" dirty="0"/>
              <a:t>limits the output level when the input level exceeds the limiter threshold LT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All input levels above the threshold lead to a constant output level</a:t>
            </a:r>
            <a:endParaRPr b="1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 dirty="0"/>
              <a:t>Compressor</a:t>
            </a:r>
            <a:r>
              <a:rPr lang="en" dirty="0"/>
              <a:t> maps a change of input level to a smaller change in the output level</a:t>
            </a:r>
            <a:endParaRPr b="1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 dirty="0"/>
              <a:t>Expander </a:t>
            </a:r>
            <a:r>
              <a:rPr lang="en" dirty="0"/>
              <a:t>increases changes in the input level to larger changes in the output level</a:t>
            </a:r>
            <a:endParaRPr b="1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b="1" dirty="0"/>
              <a:t>Noise gate</a:t>
            </a:r>
            <a:r>
              <a:rPr lang="en" dirty="0"/>
              <a:t> is used to suppress low-level signals and to reduce noise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Threshold values in different parts of the static curve determine the lower limit for limiter and compressor and upper limit for expander and noise gate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92213-B580-4A83-B640-DD16D0ECA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Compression ratio</a:t>
            </a:r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8260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Compression ratio is visible in the logarithmic representation of the static curve: ratio of input level change ΔP</a:t>
            </a:r>
            <a:r>
              <a:rPr lang="en" baseline="-25000" dirty="0"/>
              <a:t>I</a:t>
            </a:r>
            <a:r>
              <a:rPr lang="en" dirty="0"/>
              <a:t> to output level change ΔP</a:t>
            </a:r>
            <a:r>
              <a:rPr lang="en" baseline="-25000" dirty="0"/>
              <a:t>O</a:t>
            </a:r>
            <a:br>
              <a:rPr lang="en" dirty="0"/>
            </a:b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Typical compression ratios:  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 =  (limiter), R &gt; 1 (compressor), 0 &lt; R &lt; 1 (expander), R = 0 (noise gate at threshold)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02" y="3091700"/>
            <a:ext cx="5766200" cy="1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367" y="1974673"/>
            <a:ext cx="1300050" cy="3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22DAD-2E4B-40CB-9A28-E6FF1A16BA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A2F5-D2F5-48A6-91A0-C9C9F4E5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Compression ratio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82D74-9378-4405-B5F0-E78C00ABA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compression occurs when the signal is above the threshold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004C-99A5-4649-9BE2-0A12BA344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6070-4078-42E3-9161-1BB2B77B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875724"/>
            <a:ext cx="2671396" cy="1255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5DC77-F0F2-489B-A906-F2FB938B81AF}"/>
              </a:ext>
            </a:extLst>
          </p:cNvPr>
          <p:cNvSpPr txBox="1"/>
          <p:nvPr/>
        </p:nvSpPr>
        <p:spPr>
          <a:xfrm>
            <a:off x="4390293" y="2051636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3 dB will output 1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F8DC7-6139-40D7-B252-3FA07170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03" y="2875724"/>
            <a:ext cx="3041820" cy="1242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D87F1-1F79-4718-8A2C-F07D3A3EB213}"/>
              </a:ext>
            </a:extLst>
          </p:cNvPr>
          <p:cNvSpPr txBox="1"/>
          <p:nvPr/>
        </p:nvSpPr>
        <p:spPr>
          <a:xfrm>
            <a:off x="902052" y="2051636"/>
            <a:ext cx="2908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each 5 dB will output 1 dB</a:t>
            </a:r>
          </a:p>
        </p:txBody>
      </p:sp>
    </p:spTree>
    <p:extLst>
      <p:ext uri="{BB962C8B-B14F-4D97-AF65-F5344CB8AC3E}">
        <p14:creationId xmlns:p14="http://schemas.microsoft.com/office/powerpoint/2010/main" val="91118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0" y="1195250"/>
            <a:ext cx="6334250" cy="39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5471025" y="68963"/>
            <a:ext cx="3551796" cy="12241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ratio</a:t>
            </a:r>
            <a:endParaRPr/>
          </a:p>
        </p:txBody>
      </p:sp>
      <p:sp>
        <p:nvSpPr>
          <p:cNvPr id="306" name="Google Shape;306;p42"/>
          <p:cNvSpPr txBox="1"/>
          <p:nvPr/>
        </p:nvSpPr>
        <p:spPr>
          <a:xfrm>
            <a:off x="5845775" y="3343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12740-36FC-4AF7-9BC6-28346CA43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behavior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Besides static curve based level control, the dynamic (time-varying) behaviour of the control factor (attack and release time) plays a significant role in sound quality.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rapidity of input signal level measurement also affects the rapidity of the overall dynamic range control.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There are two widely-used methods for </a:t>
            </a:r>
            <a:r>
              <a:rPr lang="en" sz="1600" b="1" dirty="0"/>
              <a:t>level measurement</a:t>
            </a:r>
            <a:r>
              <a:rPr lang="en" sz="1600" dirty="0"/>
              <a:t>: PEAK and RMS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Functionally interchangeable (same task)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However PEAK is typically used in the limiter, whereas RMS  is used in compressor, expander and noise gate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88581-4738-4940-A3CB-6EB6F503E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algorithm</a:t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0" y="1619250"/>
            <a:ext cx="7044826" cy="26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/>
          <p:nvPr/>
        </p:nvSpPr>
        <p:spPr>
          <a:xfrm>
            <a:off x="5471025" y="449963"/>
            <a:ext cx="3551796" cy="12241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5845775" y="7153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35683-C0B8-4583-8C58-4ED1E52EC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measurement example</a:t>
            </a:r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a rectangular pulse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80" y="1757050"/>
            <a:ext cx="6046092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47618A-0291-46C5-AFA9-C544288E0B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 algorithm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3" y="1557348"/>
            <a:ext cx="6814400" cy="21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5471025" y="449963"/>
            <a:ext cx="3551796" cy="12241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5845775" y="7153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EB584-B752-40C5-B6B9-09F0E509A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and RMS measurement examples</a:t>
            </a:r>
            <a:endParaRPr/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531048"/>
            <a:ext cx="88201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40A11D-85BE-4974-BAEE-C9A8EA2B38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EAAF-72A2-4083-AEC3-DEC0364E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and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95A1-8619-4957-925D-C16E1C9C3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How quickly a device reacts to changes in input signal level.</a:t>
            </a:r>
          </a:p>
          <a:p>
            <a:r>
              <a:rPr lang="en-US" dirty="0"/>
              <a:t>Attack: period when the compressor is decreasing gain in response to increased level at the input</a:t>
            </a:r>
          </a:p>
          <a:p>
            <a:r>
              <a:rPr lang="en-US" dirty="0"/>
              <a:t>Release: period when the compressor is increasing gain in response to reduced level at the input.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F1343-B1F0-4E32-92C7-BC400143F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D7552-C6F0-4035-9FF0-C8AC2EA04695}"/>
              </a:ext>
            </a:extLst>
          </p:cNvPr>
          <p:cNvSpPr txBox="1"/>
          <p:nvPr/>
        </p:nvSpPr>
        <p:spPr>
          <a:xfrm>
            <a:off x="679938" y="4459708"/>
            <a:ext cx="759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times are given by a filter, some are fixed by the circuit design and cannot be changed.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49EFA32-7B08-476B-86D6-08857BCF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30" y="2786238"/>
            <a:ext cx="3346940" cy="16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EA79-89D4-4717-82DD-3F2D4E9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and Quantities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D50C0-3DFF-493B-8F0B-A4A9196E4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RMS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Intensity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8EFD6-AEA1-4CAD-9761-30D96939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48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a Limiter</a:t>
            </a:r>
            <a:endParaRPr dirty="0"/>
          </a:p>
        </p:txBody>
      </p:sp>
      <p:sp>
        <p:nvSpPr>
          <p:cNvPr id="355" name="Google Shape;355;p4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Level </a:t>
            </a:r>
            <a:r>
              <a:rPr lang="en" i="1" dirty="0"/>
              <a:t>x</a:t>
            </a:r>
            <a:r>
              <a:rPr lang="en" i="1" baseline="-25000" dirty="0"/>
              <a:t>peak</a:t>
            </a:r>
            <a:r>
              <a:rPr lang="en" i="1" dirty="0"/>
              <a:t>(n)</a:t>
            </a:r>
            <a:r>
              <a:rPr lang="en" dirty="0"/>
              <a:t> of input signal </a:t>
            </a:r>
            <a:r>
              <a:rPr lang="en" i="1" dirty="0"/>
              <a:t>x(n)</a:t>
            </a:r>
            <a:r>
              <a:rPr lang="en" dirty="0"/>
              <a:t> is measured using the PEAK algorithm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Value log</a:t>
            </a:r>
            <a:r>
              <a:rPr lang="en" baseline="-25000" dirty="0"/>
              <a:t>2</a:t>
            </a:r>
            <a:r>
              <a:rPr lang="en" dirty="0"/>
              <a:t>[</a:t>
            </a:r>
            <a:r>
              <a:rPr lang="en" i="1" dirty="0"/>
              <a:t>x</a:t>
            </a:r>
            <a:r>
              <a:rPr lang="en" i="1" baseline="-25000" dirty="0"/>
              <a:t>peak</a:t>
            </a:r>
            <a:r>
              <a:rPr lang="en" dirty="0"/>
              <a:t>(</a:t>
            </a:r>
            <a:r>
              <a:rPr lang="en" i="1" dirty="0"/>
              <a:t>n</a:t>
            </a:r>
            <a:r>
              <a:rPr lang="en" dirty="0"/>
              <a:t>)] is compared to limiter threshold LT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the value is above the threshold (difference is positive)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Difference is multiplied by the negative slope –LS of the limiter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Take antilogarithm 2</a:t>
            </a:r>
            <a:r>
              <a:rPr lang="en" baseline="30000" dirty="0"/>
              <a:t>G</a:t>
            </a:r>
            <a:endParaRPr baseline="30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The resulting control factor </a:t>
            </a:r>
            <a:r>
              <a:rPr lang="en" i="1" dirty="0"/>
              <a:t>f(n</a:t>
            </a:r>
            <a:r>
              <a:rPr lang="en" dirty="0"/>
              <a:t>) is smoothed using first-order lowpass filter SMOOTH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If the value is not above the threshold, factor </a:t>
            </a:r>
            <a:r>
              <a:rPr lang="en" i="1" dirty="0"/>
              <a:t>f</a:t>
            </a:r>
            <a:r>
              <a:rPr lang="en" dirty="0"/>
              <a:t>(</a:t>
            </a:r>
            <a:r>
              <a:rPr lang="en" i="1" dirty="0"/>
              <a:t>n</a:t>
            </a:r>
            <a:r>
              <a:rPr lang="en" dirty="0"/>
              <a:t>) is set to value 1.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Delayed input signal x(</a:t>
            </a:r>
            <a:r>
              <a:rPr lang="en" i="1" dirty="0"/>
              <a:t>n</a:t>
            </a:r>
            <a:r>
              <a:rPr lang="en" dirty="0"/>
              <a:t> – </a:t>
            </a:r>
            <a:r>
              <a:rPr lang="en" i="1" dirty="0"/>
              <a:t>D</a:t>
            </a:r>
            <a:r>
              <a:rPr lang="en" baseline="-25000" dirty="0"/>
              <a:t>1</a:t>
            </a:r>
            <a:r>
              <a:rPr lang="en" dirty="0"/>
              <a:t>) is multiplied with the smoothed control factor </a:t>
            </a:r>
            <a:r>
              <a:rPr lang="en" i="1" dirty="0"/>
              <a:t>g(n)</a:t>
            </a:r>
            <a:r>
              <a:rPr lang="en" dirty="0"/>
              <a:t>  to give the output </a:t>
            </a:r>
            <a:r>
              <a:rPr lang="en" i="1" dirty="0"/>
              <a:t>y(n)</a:t>
            </a:r>
            <a:endParaRPr i="1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166" y="3411415"/>
            <a:ext cx="4217668" cy="1422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DB3F1-E09E-4ECD-B601-2AB9F2FCC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602" y="815757"/>
            <a:ext cx="4154650" cy="3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oor+gun.wav">
            <a:hlinkClick r:id="" action="ppaction://media"/>
            <a:extLst>
              <a:ext uri="{FF2B5EF4-FFF2-40B4-BE49-F238E27FC236}">
                <a16:creationId xmlns:a16="http://schemas.microsoft.com/office/drawing/2014/main" id="{2F601AB9-85C2-4750-A174-51099C511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9854" y="1681817"/>
            <a:ext cx="487363" cy="487363"/>
          </a:xfrm>
          <a:prstGeom prst="rect">
            <a:avLst/>
          </a:prstGeom>
        </p:spPr>
      </p:pic>
      <p:pic>
        <p:nvPicPr>
          <p:cNvPr id="3" name="limited_max.wav">
            <a:hlinkClick r:id="" action="ppaction://media"/>
            <a:extLst>
              <a:ext uri="{FF2B5EF4-FFF2-40B4-BE49-F238E27FC236}">
                <a16:creationId xmlns:a16="http://schemas.microsoft.com/office/drawing/2014/main" id="{D390FCB4-B783-4990-A0EA-E21FE39978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9854" y="2911793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55939-F276-44D3-8BEF-0D3A25DDD479}"/>
              </a:ext>
            </a:extLst>
          </p:cNvPr>
          <p:cNvSpPr txBox="1"/>
          <p:nvPr/>
        </p:nvSpPr>
        <p:spPr>
          <a:xfrm>
            <a:off x="6122894" y="1771609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 and gunshot sounds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05109-CE1A-408F-8A53-10258D2ECE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system</a:t>
            </a: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basic structure of compressor, expander, and noise gate is similar to the limiter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Practical implementation is a cascade, where each part implements one of the basic operations (limiter / compressor / expander)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Appropriate parameters can be chosen for each stage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Limiter using PEAK measurement, compressor/expander/noise gate using RMS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If LT threshold is crossed, use limiter to calculate characteristic curve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If LT is not crossed, log of RMS is used with one of three possible paths, depending on thresholds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By limiting the maximum level, the dynamic range is reduced → the overall static curve can be shifted  up by a gain factor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463" y="3234312"/>
            <a:ext cx="4246950" cy="184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417CA-276B-414A-A4F5-40E600570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system</a:t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00" y="1312625"/>
            <a:ext cx="5759625" cy="3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/>
          <p:nvPr/>
        </p:nvSpPr>
        <p:spPr>
          <a:xfrm>
            <a:off x="4900025" y="3795800"/>
            <a:ext cx="3926124" cy="68482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2"/>
          <p:cNvSpPr txBox="1"/>
          <p:nvPr/>
        </p:nvSpPr>
        <p:spPr>
          <a:xfrm>
            <a:off x="5268825" y="3880175"/>
            <a:ext cx="357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7030A0"/>
                </a:solidFill>
              </a:rPr>
              <a:t>You don’t have to know this diagram!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8F0D0-D764-46FB-B298-C3E67B1928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system</a:t>
            </a:r>
            <a:endParaRPr/>
          </a:p>
        </p:txBody>
      </p:sp>
      <p:sp>
        <p:nvSpPr>
          <p:cNvPr id="384" name="Google Shape;384;p5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Signals with high amplitude are compressed, ones with low amplitude are expanded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DAA24-A022-4A06-9B28-D827E898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08" y="1809036"/>
            <a:ext cx="4109618" cy="30403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EC79F-D74B-4270-B238-682C3D1F7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 signals</a:t>
            </a:r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For stereo signals, a common control factor g(n) is needed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That way the stereo balance is not displaced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Input signal level is measured from channel average</a:t>
            </a:r>
            <a:endParaRPr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Dynamic range control of a stereo signal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943" y="2571750"/>
            <a:ext cx="5625800" cy="25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B95F3-37E9-4401-80A7-04E1D23F3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dynamic range control</a:t>
            </a:r>
            <a:endParaRPr dirty="0"/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Music</a:t>
            </a:r>
            <a:r>
              <a:rPr lang="en" dirty="0"/>
              <a:t> – make music sound louder without increasing its peak amplitude → music in public places.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Broadcasting</a:t>
            </a:r>
            <a:r>
              <a:rPr lang="en" dirty="0"/>
              <a:t> – TV commercials heavily compressed to achieve near-maximum perceived loudness while staying within permissible limits (peak loudness by law).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Voice</a:t>
            </a:r>
            <a:r>
              <a:rPr lang="en" dirty="0"/>
              <a:t> – De-essing: dynamic range control at sibilants (/s/ phoneme) frequency range (about 5 kHz).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Hearing aids</a:t>
            </a:r>
            <a:r>
              <a:rPr lang="en" dirty="0"/>
              <a:t> – use a compressor to bring the audio volume into the listener's hearing range.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“</a:t>
            </a:r>
            <a:r>
              <a:rPr lang="en" b="1" dirty="0"/>
              <a:t>Active sound protection</a:t>
            </a:r>
            <a:r>
              <a:rPr lang="en" dirty="0"/>
              <a:t>" earmuffs/earplugs - let sounds at ordinary volumes be heard normally while attenuating louder sounds; possibly amplify softer sounds.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DC9D2E-F011-48EF-A57B-D041DF92E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break (2 min)</a:t>
            </a: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Can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more DRC </a:t>
            </a:r>
            <a:r>
              <a:rPr lang="es-ES" dirty="0" err="1"/>
              <a:t>applications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19C58-9813-4198-B8B1-E1A527485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Equalizers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68011-6E19-4D31-BC5E-C3C92D3A8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38</a:t>
            </a:fld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0DE4DF-1C31-4413-AA79-8D0FAD7A5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58B7-2760-47E3-AE6F-7CEDA281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A2729-94F6-4170-A298-387C0BE72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reproducing audio in loudspeakers and headphones deviations from ideal audio reproduction can occur.</a:t>
            </a:r>
          </a:p>
          <a:p>
            <a:r>
              <a:rPr lang="en-US" dirty="0"/>
              <a:t>Equalization tries to compensate such deviation.</a:t>
            </a:r>
          </a:p>
          <a:p>
            <a:r>
              <a:rPr lang="en-US" dirty="0"/>
              <a:t>Sound is then manually adjusted until it is perceived with the desirable timbre (sound </a:t>
            </a:r>
            <a:r>
              <a:rPr lang="en-US" dirty="0" err="1"/>
              <a:t>colour</a:t>
            </a:r>
            <a:r>
              <a:rPr lang="en-US" dirty="0"/>
              <a:t>) or other quality.</a:t>
            </a:r>
          </a:p>
          <a:p>
            <a:r>
              <a:rPr lang="en-US" dirty="0"/>
              <a:t>It can also be applied automatically.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sz="1400" b="1" dirty="0"/>
              <a:t>Equalization </a:t>
            </a:r>
            <a:r>
              <a:rPr lang="en-US" sz="1400" dirty="0"/>
              <a:t>– adjusting the balance between frequency components within a signal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701CD-09A5-4115-BF2D-26C450ABA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16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B6C0-A82A-4F9C-8B7E-6859CC9C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0BAB4-F7B9-4F78-A49F-D44788E26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defined in watts [W]</a:t>
            </a:r>
          </a:p>
          <a:p>
            <a:r>
              <a:rPr lang="en-US" dirty="0"/>
              <a:t>Sound power is the property of a sound source radiating energy along with the sound wave it creates.</a:t>
            </a:r>
          </a:p>
          <a:p>
            <a:r>
              <a:rPr lang="en-US" dirty="0"/>
              <a:t>Sound power level in decibels is defined as: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6EE2-01A1-434A-ABBC-4F23B7A7E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8E161-662A-4149-BEB4-575DA22D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369" y="2499040"/>
            <a:ext cx="1781908" cy="344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FC9A6-15E6-45A9-91CA-C13FA59F8791}"/>
              </a:ext>
            </a:extLst>
          </p:cNvPr>
          <p:cNvSpPr txBox="1"/>
          <p:nvPr/>
        </p:nvSpPr>
        <p:spPr>
          <a:xfrm>
            <a:off x="934807" y="3429000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Euclid" panose="02020503060505020303" pitchFamily="18" charset="0"/>
              </a:rPr>
              <a:t>P</a:t>
            </a:r>
            <a:r>
              <a:rPr lang="en-US" dirty="0"/>
              <a:t> is sound power [W]</a:t>
            </a:r>
          </a:p>
          <a:p>
            <a:pPr algn="just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499D9-D0D3-4C4E-B380-2810D42DF20B}"/>
                  </a:ext>
                </a:extLst>
              </p:cNvPr>
              <p:cNvSpPr txBox="1"/>
              <p:nvPr/>
            </p:nvSpPr>
            <p:spPr>
              <a:xfrm>
                <a:off x="934807" y="3863027"/>
                <a:ext cx="5951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</m:oMath>
                </a14:m>
                <a:r>
                  <a:rPr lang="en-US" dirty="0"/>
                  <a:t>is the reference power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the lowest sound we can discern.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499D9-D0D3-4C4E-B380-2810D42D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7" y="3863027"/>
                <a:ext cx="5951245" cy="307777"/>
              </a:xfrm>
              <a:prstGeom prst="rect">
                <a:avLst/>
              </a:prstGeom>
              <a:blipFill>
                <a:blip r:embed="rId3"/>
                <a:stretch>
                  <a:fillRect t="-4000" r="-30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24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8451-0A55-4FE2-9202-C2900B9B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BB069F6-99E7-445D-BB47-8E4CAF91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95574" y="866693"/>
            <a:ext cx="2978722" cy="43756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40D3D-21A4-420C-8261-2A794FC2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4941169" cy="3263400"/>
          </a:xfrm>
        </p:spPr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dirty="0"/>
              <a:t>First were applied in correcting the frequency response of </a:t>
            </a:r>
            <a:r>
              <a:rPr lang="en-US" b="1" dirty="0"/>
              <a:t>telephone lines </a:t>
            </a:r>
            <a:r>
              <a:rPr lang="en-US" dirty="0"/>
              <a:t>to "compensate for" (i.e. correct) the uneven frequency response of an electric system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1300" dirty="0">
                <a:sym typeface="Wingdings" panose="05000000000000000000" pitchFamily="2" charset="2"/>
              </a:rPr>
              <a:t></a:t>
            </a:r>
            <a:r>
              <a:rPr lang="en-US" dirty="0"/>
              <a:t>performed by applying a filter having the opposite response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indent="-285750">
              <a:spcBef>
                <a:spcPts val="0"/>
              </a:spcBef>
            </a:pPr>
            <a:r>
              <a:rPr lang="en-US" dirty="0"/>
              <a:t>Later used in </a:t>
            </a:r>
            <a:r>
              <a:rPr lang="en-US" b="1" dirty="0"/>
              <a:t>audio engineering </a:t>
            </a:r>
            <a:r>
              <a:rPr lang="en-US" dirty="0"/>
              <a:t>to adjust the frequency response in recording, reproduction, and live sound reinforcement systems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Resulting in a frequency balance of the music as heard through</a:t>
            </a:r>
          </a:p>
          <a:p>
            <a:pPr marL="285750" indent="-285750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1DBC-76A4-4A80-BCEF-FDC753244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231FC-EDD4-4C81-A06F-87AB44E75B9F}"/>
              </a:ext>
            </a:extLst>
          </p:cNvPr>
          <p:cNvSpPr txBox="1"/>
          <p:nvPr/>
        </p:nvSpPr>
        <p:spPr>
          <a:xfrm>
            <a:off x="404446" y="4459708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uses: to modify frequency responses for aesthetic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Equalization</a:t>
            </a:r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body" idx="1"/>
          </p:nvPr>
        </p:nvSpPr>
        <p:spPr>
          <a:xfrm>
            <a:off x="322492" y="1280473"/>
            <a:ext cx="8310519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Equalizer</a:t>
            </a:r>
            <a:r>
              <a:rPr lang="en" sz="1600" dirty="0"/>
              <a:t> – the circuit or equipment used to achieve it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Strengthen (boost) or weaken (cut) the energy of specific frequency bands; “frequency-specific volume knobs”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Found both in consumer products as well as in professional use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Consumer products (e.g. car radio or amplifier) often employ simple bass and treble control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Recording studios and professional audio often use more sophisticated equalizers capable of detailed adjustments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Correcting/adjusting frequency response</a:t>
            </a:r>
            <a:br>
              <a:rPr lang="en" dirty="0"/>
            </a:br>
            <a:br>
              <a:rPr lang="en" dirty="0"/>
            </a:b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7A315-41C1-4501-9CBE-AC3DB78EA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Equalizer </a:t>
            </a:r>
            <a:endParaRPr dirty="0"/>
          </a:p>
        </p:txBody>
      </p:sp>
      <p:pic>
        <p:nvPicPr>
          <p:cNvPr id="417" name="Google Shape;4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892" y="3058556"/>
            <a:ext cx="34290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970D3-0980-4F29-B9A1-B2ECC147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7" y="1345728"/>
            <a:ext cx="19431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6D736-9469-44AA-865F-DFC768B201A8}"/>
              </a:ext>
            </a:extLst>
          </p:cNvPr>
          <p:cNvSpPr txBox="1"/>
          <p:nvPr/>
        </p:nvSpPr>
        <p:spPr>
          <a:xfrm>
            <a:off x="2330841" y="2571750"/>
            <a:ext cx="448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linear filters at the disposal of a listener or engineer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A2926-D047-4687-8296-8C98D7558D3E}"/>
              </a:ext>
            </a:extLst>
          </p:cNvPr>
          <p:cNvSpPr txBox="1"/>
          <p:nvPr/>
        </p:nvSpPr>
        <p:spPr>
          <a:xfrm>
            <a:off x="3182471" y="1472854"/>
            <a:ext cx="31085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specific frequencies up or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Bass</a:t>
            </a:r>
            <a:r>
              <a:rPr lang="en-US" dirty="0"/>
              <a:t>: low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Treble</a:t>
            </a:r>
            <a:r>
              <a:rPr lang="en-US" dirty="0"/>
              <a:t>: high frequencies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03A59-F608-4B57-A835-B1B241584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50B3-CF53-44FF-9027-150E16C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Audacity EQ </a:t>
            </a:r>
            <a:r>
              <a:rPr lang="fi-FI" dirty="0" err="1"/>
              <a:t>tool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1B882-3CEE-434C-B3AF-6D7BE61A7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Original audio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Increase low frequencies lower high frequencies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Decrease low frequencies increase high frequencies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Manage </a:t>
            </a:r>
            <a:r>
              <a:rPr lang="en-US" sz="1600" dirty="0">
                <a:sym typeface="Wingdings" panose="05000000000000000000" pitchFamily="2" charset="2"/>
              </a:rPr>
              <a:t> Factory presets  Bass boost</a:t>
            </a:r>
            <a:r>
              <a:rPr lang="en-US" sz="1600" dirty="0"/>
              <a:t> </a:t>
            </a:r>
          </a:p>
        </p:txBody>
      </p:sp>
      <p:pic>
        <p:nvPicPr>
          <p:cNvPr id="4" name="basic-drum-loop">
            <a:hlinkClick r:id="" action="ppaction://media"/>
            <a:extLst>
              <a:ext uri="{FF2B5EF4-FFF2-40B4-BE49-F238E27FC236}">
                <a16:creationId xmlns:a16="http://schemas.microsoft.com/office/drawing/2014/main" id="{2C48EAC1-5F42-4D17-85CC-6C986C0A9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19534" y="1366977"/>
            <a:ext cx="487363" cy="487363"/>
          </a:xfrm>
          <a:prstGeom prst="rect">
            <a:avLst/>
          </a:prstGeom>
        </p:spPr>
      </p:pic>
      <p:pic>
        <p:nvPicPr>
          <p:cNvPr id="5" name="basic-drum-upBass-downTremble">
            <a:hlinkClick r:id="" action="ppaction://media"/>
            <a:extLst>
              <a:ext uri="{FF2B5EF4-FFF2-40B4-BE49-F238E27FC236}">
                <a16:creationId xmlns:a16="http://schemas.microsoft.com/office/drawing/2014/main" id="{6923011F-CCD6-443E-A62E-4AD63EFF5D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91302" y="1814267"/>
            <a:ext cx="487363" cy="487363"/>
          </a:xfrm>
          <a:prstGeom prst="rect">
            <a:avLst/>
          </a:prstGeom>
        </p:spPr>
      </p:pic>
      <p:pic>
        <p:nvPicPr>
          <p:cNvPr id="6" name="basic-drum-downBass-upTremble">
            <a:hlinkClick r:id="" action="ppaction://media"/>
            <a:extLst>
              <a:ext uri="{FF2B5EF4-FFF2-40B4-BE49-F238E27FC236}">
                <a16:creationId xmlns:a16="http://schemas.microsoft.com/office/drawing/2014/main" id="{D089E6EC-1557-49F4-AFC5-36A3B0D6CBC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34984" y="2357871"/>
            <a:ext cx="487363" cy="487363"/>
          </a:xfrm>
          <a:prstGeom prst="rect">
            <a:avLst/>
          </a:prstGeom>
        </p:spPr>
      </p:pic>
      <p:pic>
        <p:nvPicPr>
          <p:cNvPr id="7" name="basic-drum-bassBoost">
            <a:hlinkClick r:id="" action="ppaction://media"/>
            <a:extLst>
              <a:ext uri="{FF2B5EF4-FFF2-40B4-BE49-F238E27FC236}">
                <a16:creationId xmlns:a16="http://schemas.microsoft.com/office/drawing/2014/main" id="{91C57656-B4FD-4CB6-88B1-19D735100F6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28161" y="2766545"/>
            <a:ext cx="487363" cy="4873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E2B8FF-CE21-4F65-9FD7-02B092FCA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1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8482-E0E5-4801-882B-B4ED1303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Audacity EQ </a:t>
            </a:r>
            <a:r>
              <a:rPr lang="fi-FI" dirty="0" err="1"/>
              <a:t>tool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D7785-28E5-42C5-AFE8-C24FB6E37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”</a:t>
            </a:r>
            <a:r>
              <a:rPr lang="fi-FI" dirty="0" err="1"/>
              <a:t>Effect</a:t>
            </a:r>
            <a:r>
              <a:rPr lang="fi-FI" dirty="0"/>
              <a:t>” </a:t>
            </a:r>
            <a:r>
              <a:rPr lang="fi-FI" dirty="0">
                <a:sym typeface="Wingdings" panose="05000000000000000000" pitchFamily="2" charset="2"/>
              </a:rPr>
              <a:t> </a:t>
            </a:r>
            <a:r>
              <a:rPr lang="fi-FI" dirty="0" err="1">
                <a:sym typeface="Wingdings" panose="05000000000000000000" pitchFamily="2" charset="2"/>
              </a:rPr>
              <a:t>Filter</a:t>
            </a:r>
            <a:r>
              <a:rPr lang="fi-FI" dirty="0">
                <a:sym typeface="Wingdings" panose="05000000000000000000" pitchFamily="2" charset="2"/>
              </a:rPr>
              <a:t> </a:t>
            </a:r>
            <a:r>
              <a:rPr lang="fi-FI" dirty="0" err="1">
                <a:sym typeface="Wingdings" panose="05000000000000000000" pitchFamily="2" charset="2"/>
              </a:rPr>
              <a:t>Curve</a:t>
            </a:r>
            <a:r>
              <a:rPr lang="fi-FI" dirty="0">
                <a:sym typeface="Wingdings" panose="05000000000000000000" pitchFamily="2" charset="2"/>
              </a:rPr>
              <a:t> EQ / </a:t>
            </a:r>
            <a:r>
              <a:rPr lang="fi-FI" dirty="0" err="1">
                <a:sym typeface="Wingdings" panose="05000000000000000000" pitchFamily="2" charset="2"/>
              </a:rPr>
              <a:t>Graphic</a:t>
            </a:r>
            <a:r>
              <a:rPr lang="fi-FI" dirty="0">
                <a:sym typeface="Wingdings" panose="05000000000000000000" pitchFamily="2" charset="2"/>
              </a:rPr>
              <a:t> EQ</a:t>
            </a: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9B5B559-B868-47AB-9050-AFC204F1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1283296"/>
            <a:ext cx="4016186" cy="346824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44AACE3B-4DCF-4712-AC61-017494D4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7" y="1870150"/>
            <a:ext cx="4185668" cy="24227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B3893-FB61-47E4-911B-B5F6E1C011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6556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00" y="1168000"/>
            <a:ext cx="6998325" cy="17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linear filters</a:t>
            </a: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Remember digital linear filters: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     𝑦[𝑛] =  𝑥[𝑛]𝑏</a:t>
            </a:r>
            <a:r>
              <a:rPr lang="en" sz="2000" baseline="-25000" dirty="0">
                <a:solidFill>
                  <a:srgbClr val="000000"/>
                </a:solidFill>
              </a:rPr>
              <a:t>0</a:t>
            </a:r>
            <a:r>
              <a:rPr lang="en" sz="2000" dirty="0">
                <a:solidFill>
                  <a:srgbClr val="000000"/>
                </a:solidFill>
              </a:rPr>
              <a:t>+𝑥[𝑛−1]𝑏</a:t>
            </a:r>
            <a:r>
              <a:rPr lang="en" sz="2000" baseline="-25000" dirty="0">
                <a:solidFill>
                  <a:srgbClr val="000000"/>
                </a:solidFill>
              </a:rPr>
              <a:t>1</a:t>
            </a:r>
            <a:r>
              <a:rPr lang="en" sz="2000" dirty="0">
                <a:solidFill>
                  <a:srgbClr val="000000"/>
                </a:solidFill>
              </a:rPr>
              <a:t>+…−𝑦[𝑛−1]𝑎</a:t>
            </a:r>
            <a:r>
              <a:rPr lang="en" sz="2000" baseline="-25000" dirty="0">
                <a:solidFill>
                  <a:srgbClr val="000000"/>
                </a:solidFill>
              </a:rPr>
              <a:t>1</a:t>
            </a:r>
            <a:r>
              <a:rPr lang="en" sz="2000" dirty="0">
                <a:solidFill>
                  <a:srgbClr val="000000"/>
                </a:solidFill>
              </a:rPr>
              <a:t>−𝑦[𝑛−2]𝑎</a:t>
            </a:r>
            <a:r>
              <a:rPr lang="en" sz="2000" baseline="-25000" dirty="0">
                <a:solidFill>
                  <a:srgbClr val="000000"/>
                </a:solidFill>
              </a:rPr>
              <a:t>2</a:t>
            </a:r>
            <a:r>
              <a:rPr lang="en" sz="2000" dirty="0">
                <a:solidFill>
                  <a:srgbClr val="000000"/>
                </a:solidFill>
              </a:rPr>
              <a:t>…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y[n] is the (current) output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x[n] is the current input at time n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b</a:t>
            </a:r>
            <a:r>
              <a:rPr lang="en" sz="2000" baseline="-25000" dirty="0">
                <a:solidFill>
                  <a:srgbClr val="000000"/>
                </a:solidFill>
              </a:rPr>
              <a:t>k</a:t>
            </a:r>
            <a:r>
              <a:rPr lang="en" sz="2000" dirty="0">
                <a:solidFill>
                  <a:srgbClr val="000000"/>
                </a:solidFill>
              </a:rPr>
              <a:t>, a</a:t>
            </a:r>
            <a:r>
              <a:rPr lang="en" sz="2000" baseline="-25000" dirty="0">
                <a:solidFill>
                  <a:srgbClr val="000000"/>
                </a:solidFill>
              </a:rPr>
              <a:t>k</a:t>
            </a:r>
            <a:r>
              <a:rPr lang="en" sz="2000" dirty="0">
                <a:solidFill>
                  <a:srgbClr val="000000"/>
                </a:solidFill>
              </a:rPr>
              <a:t> are coefficients that control the frequency response: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b</a:t>
            </a:r>
            <a:r>
              <a:rPr lang="en" sz="2000" baseline="-25000" dirty="0">
                <a:solidFill>
                  <a:srgbClr val="000000"/>
                </a:solidFill>
              </a:rPr>
              <a:t>k</a:t>
            </a:r>
            <a:r>
              <a:rPr lang="en" sz="2000" dirty="0">
                <a:solidFill>
                  <a:srgbClr val="000000"/>
                </a:solidFill>
              </a:rPr>
              <a:t> controls input 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a</a:t>
            </a:r>
            <a:r>
              <a:rPr lang="en" sz="2000" baseline="-25000" dirty="0">
                <a:solidFill>
                  <a:srgbClr val="000000"/>
                </a:solidFill>
              </a:rPr>
              <a:t>k</a:t>
            </a:r>
            <a:r>
              <a:rPr lang="en" sz="2000" dirty="0">
                <a:solidFill>
                  <a:srgbClr val="000000"/>
                </a:solidFill>
              </a:rPr>
              <a:t> controls feedback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9069B-4BA0-4105-A2F8-F912AAD3E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linear filters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Google Shape;430;p6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2493" y="1280472"/>
                <a:ext cx="7886700" cy="3397035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•"/>
                </a:pPr>
                <a:r>
                  <a:rPr lang="en-US" sz="1600" dirty="0"/>
                  <a:t>The response of the filter is H(z) </a:t>
                </a:r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600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600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•"/>
                </a:pPr>
                <a:r>
                  <a:rPr lang="en-US" sz="1600" dirty="0"/>
                  <a:t>The Z-transform of x[n] is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600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600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ES" sz="1600" dirty="0" err="1"/>
                  <a:t>indicates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one</a:t>
                </a:r>
                <a:r>
                  <a:rPr lang="es-ES" sz="1600" dirty="0"/>
                  <a:t> step </a:t>
                </a:r>
                <a:r>
                  <a:rPr lang="es-ES" sz="1600" dirty="0" err="1"/>
                  <a:t>delay</a:t>
                </a:r>
                <a:r>
                  <a:rPr lang="es-ES" sz="1600" dirty="0"/>
                  <a:t>.</a:t>
                </a:r>
                <a:endParaRPr lang="ar-AE" sz="1600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•"/>
                </a:pPr>
                <a:r>
                  <a:rPr lang="en-US" sz="1600" dirty="0"/>
                  <a:t>if a</a:t>
                </a:r>
                <a:r>
                  <a:rPr lang="en-US" sz="1600" baseline="-25000" dirty="0"/>
                  <a:t>k</a:t>
                </a:r>
                <a:r>
                  <a:rPr lang="en-US" sz="1600" dirty="0"/>
                  <a:t>=0 for all k, the filter is </a:t>
                </a:r>
                <a:r>
                  <a:rPr lang="en-US" sz="1600" b="1" dirty="0"/>
                  <a:t>finite impulse response </a:t>
                </a:r>
                <a:r>
                  <a:rPr lang="en-US" sz="1600" dirty="0"/>
                  <a:t>- FIR, nonrecursive</a:t>
                </a:r>
              </a:p>
              <a:p>
                <a:pPr marL="596900" lvl="1" indent="0">
                  <a:spcBef>
                    <a:spcPts val="800"/>
                  </a:spcBef>
                  <a:buNone/>
                </a:pPr>
                <a:r>
                  <a:rPr lang="en-US" sz="1500" dirty="0"/>
                  <a:t>There is no feedback loop</a:t>
                </a:r>
                <a:endParaRPr lang="en-US" sz="1600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•"/>
                </a:pPr>
                <a:r>
                  <a:rPr lang="en-US" sz="1600" dirty="0"/>
                  <a:t>otherwise the filter is </a:t>
                </a:r>
                <a:r>
                  <a:rPr lang="en-US" sz="1600" b="1" dirty="0"/>
                  <a:t>infinite impulse response </a:t>
                </a:r>
                <a:r>
                  <a:rPr lang="en-US" sz="1600" dirty="0"/>
                  <a:t>- IIR, recursive</a:t>
                </a:r>
              </a:p>
              <a:p>
                <a:pPr marL="596900" lvl="1" indent="0">
                  <a:spcBef>
                    <a:spcPts val="800"/>
                  </a:spcBef>
                  <a:buNone/>
                </a:pPr>
                <a:r>
                  <a:rPr lang="en-US" sz="1500" dirty="0"/>
                  <a:t>Uses the filter output as input, which makes it recursive</a:t>
                </a:r>
                <a:r>
                  <a:rPr lang="en-US" sz="1200" dirty="0"/>
                  <a:t>.</a:t>
                </a:r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30" name="Google Shape;430;p6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493" y="1280472"/>
                <a:ext cx="7886700" cy="3397035"/>
              </a:xfrm>
              <a:prstGeom prst="rect">
                <a:avLst/>
              </a:prstGeom>
              <a:blipFill>
                <a:blip r:embed="rId3"/>
                <a:stretch>
                  <a:fillRect b="-7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1" name="Google Shape;4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850" y="1734236"/>
            <a:ext cx="2927500" cy="46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412" y="2768706"/>
            <a:ext cx="2156375" cy="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C1E74-92D3-4AEF-8393-77A5680E0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linear filters</a:t>
            </a:r>
            <a:endParaRPr/>
          </a:p>
        </p:txBody>
      </p:sp>
      <p:sp>
        <p:nvSpPr>
          <p:cNvPr id="438" name="Google Shape;438;p6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Example 1st order lowpass FIR (left) and IIR (right) filters</a:t>
            </a:r>
            <a:endParaRPr/>
          </a:p>
        </p:txBody>
      </p:sp>
      <p:pic>
        <p:nvPicPr>
          <p:cNvPr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345" y="1698325"/>
            <a:ext cx="5196001" cy="31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687FA-34BE-4D2E-B5C2-5F1B3EE5A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56F0-8D9A-47E0-AC8B-151D14A4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order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F7A33-F9AD-4E60-8F70-9F18A5B66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More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in a </a:t>
            </a:r>
            <a:r>
              <a:rPr lang="es-ES" dirty="0" err="1"/>
              <a:t>sharper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frequencies</a:t>
            </a:r>
            <a:r>
              <a:rPr lang="es-ES" dirty="0"/>
              <a:t> </a:t>
            </a:r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stopped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A3ECE21-C7AD-47E1-B3FE-A540E02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2" y="2019485"/>
            <a:ext cx="4175758" cy="252438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51A84FE-A74D-46AA-B39B-B0FECDD8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35" y="2019485"/>
            <a:ext cx="2939210" cy="2446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73E36-AF28-4EEA-8BA3-0CFB85DB1A95}"/>
              </a:ext>
            </a:extLst>
          </p:cNvPr>
          <p:cNvSpPr txBox="1"/>
          <p:nvPr/>
        </p:nvSpPr>
        <p:spPr>
          <a:xfrm>
            <a:off x="396242" y="4831080"/>
            <a:ext cx="6543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 https://community.plm.automation.siemens.com/t5/Testing-Knowledge-Base/Introduction-to-Filters-FIR-versus-IIR/ta-p/520959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21506-80E0-4D8C-BEAF-175614D89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92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IIR or FIR for audio processing?</a:t>
            </a:r>
            <a:endParaRPr/>
          </a:p>
        </p:txBody>
      </p:sp>
      <p:sp>
        <p:nvSpPr>
          <p:cNvPr id="445" name="Google Shape;445;p6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129127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dirty="0"/>
              <a:t>Computational efficiency:</a:t>
            </a:r>
            <a:r>
              <a:rPr lang="en" sz="1600" dirty="0"/>
              <a:t> 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u="sng" dirty="0"/>
              <a:t>IIR filters are faster </a:t>
            </a:r>
            <a:r>
              <a:rPr lang="en" sz="1600" dirty="0"/>
              <a:t>from a computational point of view than FIR filters: a narrow transition band is achieved using a small number of filter coefficients (multiplication operations). Applications with IIR: interactive filtering while listening.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 dirty="0"/>
          </a:p>
          <a:p>
            <a:pPr marL="9144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sharper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filter</a:t>
            </a:r>
            <a:r>
              <a:rPr lang="es-ES" dirty="0">
                <a:sym typeface="Wingdings" panose="05000000000000000000" pitchFamily="2" charset="2"/>
              </a:rPr>
              <a:t>  more </a:t>
            </a:r>
            <a:r>
              <a:rPr lang="es-ES" dirty="0" err="1">
                <a:sym typeface="Wingdings" panose="05000000000000000000" pitchFamily="2" charset="2"/>
              </a:rPr>
              <a:t>calcultations</a:t>
            </a:r>
            <a:r>
              <a:rPr lang="es-ES" dirty="0">
                <a:sym typeface="Wingdings" panose="05000000000000000000" pitchFamily="2" charset="2"/>
              </a:rPr>
              <a:t>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320" y="2447460"/>
            <a:ext cx="4797464" cy="20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008CA-B071-43FF-9D15-DDA82CA5A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6F40-7EEC-4403-8772-5A983C7E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F30D31-AFC5-4EFA-A982-62D5AC6D20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It is sound energy quantity</a:t>
                </a:r>
              </a:p>
              <a:p>
                <a:r>
                  <a:rPr lang="en-US" dirty="0"/>
                  <a:t>Power per unit area, describing the flow of sound energy [W/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].</a:t>
                </a:r>
              </a:p>
              <a:p>
                <a:r>
                  <a:rPr lang="en-US" dirty="0"/>
                  <a:t>Sound Intensity Level (SIL)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F30D31-AFC5-4EFA-A982-62D5AC6D2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8E49-B75D-4822-A276-F91E86165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E7EC1-709F-48C5-AC9E-30B909C4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8" y="2283045"/>
            <a:ext cx="1863968" cy="401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5CE56-DB9A-48E3-BFC0-15848E99DF6F}"/>
                  </a:ext>
                </a:extLst>
              </p:cNvPr>
              <p:cNvSpPr txBox="1"/>
              <p:nvPr/>
            </p:nvSpPr>
            <p:spPr>
              <a:xfrm>
                <a:off x="867507" y="330646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</m:oMath>
                </a14:m>
                <a:r>
                  <a:rPr lang="en-US" dirty="0"/>
                  <a:t>is the reference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5CE56-DB9A-48E3-BFC0-15848E99D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07" y="3306462"/>
                <a:ext cx="4572000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73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IIR or FIR for audio processing?</a:t>
            </a:r>
            <a:endParaRPr/>
          </a:p>
        </p:txBody>
      </p:sp>
      <p:sp>
        <p:nvSpPr>
          <p:cNvPr id="452" name="Google Shape;452;p6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dirty="0"/>
              <a:t>Delay:</a:t>
            </a:r>
            <a:r>
              <a:rPr lang="en" sz="1600" dirty="0"/>
              <a:t>  Filtered signal is a delayed version of the original at the passband.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FIR filter has equal time delay at all frequencies, while the IIR filter time delay varies with frequency.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Usually the biggest time delay in the IIR filter is at the cut off frequency of the filter.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In the case of audio that is not always important, since the human ear is not very sensitive to frequency component phases.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Magnitude response is perceptually more important</a:t>
            </a:r>
            <a:endParaRPr sz="1600"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dirty="0"/>
              <a:t>→ supports choosing IIR filters</a:t>
            </a:r>
            <a:endParaRPr sz="1600" dirty="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However, phases at low frequencies affect the stereo image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70262-CE40-48E1-A962-9B36B5B71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IIR or FIR for audio processing?</a:t>
            </a:r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dirty="0"/>
              <a:t>Stability: </a:t>
            </a:r>
            <a:endParaRPr sz="1600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an IIR filter can sometimes be unstable; FIR filter formulation is always stable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FIR filters allow more accurate control of the filter response: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When designing filterbanks, </a:t>
            </a:r>
            <a:r>
              <a:rPr lang="en" sz="1600" b="1" dirty="0"/>
              <a:t>FIR </a:t>
            </a:r>
            <a:r>
              <a:rPr lang="en" sz="1600" dirty="0"/>
              <a:t>filters enable so-called </a:t>
            </a:r>
            <a:r>
              <a:rPr lang="en" sz="1600" b="1" dirty="0"/>
              <a:t>perfect reconstruction</a:t>
            </a:r>
            <a:r>
              <a:rPr lang="en" sz="1600" dirty="0"/>
              <a:t>, meaning that analysis/synthesis filterbank does not distort the signal if no processing is done at the subbands (Simplifies the design of an audio codec, for example)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IIR filters provide easier way of varying the filter response in real time (for example varying the cut-off frequency)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Parametric filter structures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450F6-E3F1-4527-8155-0DE31BF88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IIR or FIR for audio processing?</a:t>
            </a:r>
            <a:endParaRPr dirty="0"/>
          </a:p>
        </p:txBody>
      </p:sp>
      <p:sp>
        <p:nvSpPr>
          <p:cNvPr id="464" name="Google Shape;464;p65"/>
          <p:cNvSpPr txBox="1">
            <a:spLocks noGrp="1"/>
          </p:cNvSpPr>
          <p:nvPr>
            <p:ph type="body" idx="1"/>
          </p:nvPr>
        </p:nvSpPr>
        <p:spPr>
          <a:xfrm>
            <a:off x="322492" y="1280472"/>
            <a:ext cx="8531947" cy="364204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→ Choice FIR / IIR depends on the application</a:t>
            </a:r>
            <a:endParaRPr dirty="0"/>
          </a:p>
          <a:p>
            <a:pPr marL="1657350" lvl="3" indent="-285750"/>
            <a:r>
              <a:rPr lang="es-ES" sz="1500" dirty="0"/>
              <a:t>IIR as </a:t>
            </a:r>
            <a:r>
              <a:rPr lang="es-ES" sz="1500" dirty="0" err="1"/>
              <a:t>shelving</a:t>
            </a:r>
            <a:r>
              <a:rPr lang="es-ES" sz="1500" dirty="0"/>
              <a:t> </a:t>
            </a:r>
            <a:r>
              <a:rPr lang="es-ES" sz="1500" dirty="0" err="1"/>
              <a:t>filters</a:t>
            </a:r>
            <a:endParaRPr lang="es-ES" sz="1500" dirty="0"/>
          </a:p>
          <a:p>
            <a:pPr marL="1657350" lvl="3" indent="-285750"/>
            <a:r>
              <a:rPr lang="es-ES" sz="1500" dirty="0"/>
              <a:t>FIR </a:t>
            </a:r>
            <a:r>
              <a:rPr lang="es-ES" sz="1500" dirty="0" err="1"/>
              <a:t>used</a:t>
            </a:r>
            <a:r>
              <a:rPr lang="es-ES" sz="1500" dirty="0"/>
              <a:t> in </a:t>
            </a:r>
            <a:r>
              <a:rPr lang="es-ES" sz="1500" dirty="0" err="1"/>
              <a:t>equalizers</a:t>
            </a:r>
            <a:r>
              <a:rPr lang="es-ES" sz="1500" dirty="0"/>
              <a:t>, </a:t>
            </a:r>
            <a:r>
              <a:rPr lang="es-ES" sz="1500" dirty="0" err="1"/>
              <a:t>acoustical</a:t>
            </a:r>
            <a:r>
              <a:rPr lang="es-ES" sz="1500" dirty="0"/>
              <a:t> </a:t>
            </a:r>
            <a:r>
              <a:rPr lang="es-ES" sz="1500" dirty="0" err="1"/>
              <a:t>modeling</a:t>
            </a:r>
            <a:r>
              <a:rPr lang="es-ES" sz="1500" dirty="0"/>
              <a:t>, </a:t>
            </a:r>
            <a:r>
              <a:rPr lang="es-ES" sz="1500" dirty="0" err="1"/>
              <a:t>reverberation</a:t>
            </a:r>
            <a:r>
              <a:rPr lang="es-ES" sz="1500" dirty="0"/>
              <a:t> </a:t>
            </a:r>
            <a:r>
              <a:rPr lang="es-ES" sz="1500" dirty="0" err="1"/>
              <a:t>effects</a:t>
            </a:r>
            <a:r>
              <a:rPr lang="es-ES" sz="1500" dirty="0"/>
              <a:t>, …</a:t>
            </a:r>
            <a:endParaRPr sz="15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65" name="Google Shape;465;p65"/>
          <p:cNvGraphicFramePr/>
          <p:nvPr>
            <p:extLst>
              <p:ext uri="{D42A27DB-BD31-4B8C-83A1-F6EECF244321}">
                <p14:modId xmlns:p14="http://schemas.microsoft.com/office/powerpoint/2010/main" val="2790140912"/>
              </p:ext>
            </p:extLst>
          </p:nvPr>
        </p:nvGraphicFramePr>
        <p:xfrm>
          <a:off x="952500" y="1809750"/>
          <a:ext cx="7239000" cy="1681614"/>
        </p:xfrm>
        <a:graphic>
          <a:graphicData uri="http://schemas.openxmlformats.org/drawingml/2006/table">
            <a:tbl>
              <a:tblPr>
                <a:noFill/>
                <a:tableStyleId>{63DEBD77-E99C-40DC-865A-A83796B17D5C}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A3838"/>
                          </a:solidFill>
                        </a:rPr>
                        <a:t>IIR</a:t>
                      </a:r>
                      <a:endParaRPr sz="1500" b="1" dirty="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A3838"/>
                          </a:solidFill>
                        </a:rPr>
                        <a:t>FIR</a:t>
                      </a:r>
                      <a:endParaRPr sz="1500" b="1" dirty="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3A3838"/>
                          </a:solidFill>
                        </a:rPr>
                        <a:t>Computational speed</a:t>
                      </a:r>
                      <a:endParaRPr sz="1500" b="1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A3838"/>
                          </a:solidFill>
                        </a:rPr>
                        <a:t>Fast / low order</a:t>
                      </a:r>
                      <a:endParaRPr sz="150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A3838"/>
                          </a:solidFill>
                        </a:rPr>
                        <a:t>Slow / high order</a:t>
                      </a:r>
                      <a:endParaRPr sz="150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3A3838"/>
                          </a:solidFill>
                        </a:rPr>
                        <a:t>Phase / Delay</a:t>
                      </a:r>
                      <a:endParaRPr sz="1500" b="1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A3838"/>
                          </a:solidFill>
                        </a:rPr>
                        <a:t>Not constant</a:t>
                      </a:r>
                      <a:endParaRPr sz="1500" dirty="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A3838"/>
                          </a:solidFill>
                        </a:rPr>
                        <a:t>Constant</a:t>
                      </a:r>
                      <a:endParaRPr sz="150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3A3838"/>
                          </a:solidFill>
                        </a:rPr>
                        <a:t>Stability</a:t>
                      </a:r>
                      <a:endParaRPr sz="1500" b="1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A3838"/>
                          </a:solidFill>
                        </a:rPr>
                        <a:t>Sometimes</a:t>
                      </a:r>
                      <a:endParaRPr sz="150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A3838"/>
                          </a:solidFill>
                        </a:rPr>
                        <a:t>Always</a:t>
                      </a:r>
                      <a:endParaRPr sz="1500" dirty="0">
                        <a:solidFill>
                          <a:srgbClr val="3A3838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1E0FB-06C0-4D08-A27B-67FD93A25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Shelving equalizers</a:t>
            </a:r>
            <a:endParaRPr/>
          </a:p>
        </p:txBody>
      </p:sp>
      <p:sp>
        <p:nvSpPr>
          <p:cNvPr id="477" name="Google Shape;477;p67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High and low pass filters – useful for </a:t>
            </a:r>
            <a:r>
              <a:rPr lang="en" sz="1600" b="1" dirty="0"/>
              <a:t>removing </a:t>
            </a:r>
            <a:r>
              <a:rPr lang="en" sz="1600" dirty="0"/>
              <a:t>unwanted signal above or below a set frequency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Shelving filters</a:t>
            </a:r>
            <a:r>
              <a:rPr lang="en" sz="1600" dirty="0"/>
              <a:t> – </a:t>
            </a:r>
            <a:r>
              <a:rPr lang="en" sz="1600" b="1" dirty="0"/>
              <a:t>reduce or increase</a:t>
            </a:r>
            <a:r>
              <a:rPr lang="en" sz="1600" dirty="0"/>
              <a:t> signals above or below a set frequency: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Tone controls (bass and treble) found in consumer audio equipment such as home stereos, and on guitar amplifiers.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Most usually these implement a first order response and provide an adjustable boost or cut to frequencies above or lower than a certain point.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Idea</a:t>
            </a:r>
            <a:r>
              <a:rPr lang="en" sz="1600" dirty="0"/>
              <a:t>: Change the gain of some part of the spectrum while leaving other parts untouched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Obvious application to equalization: manipulating the system frequency response only at a given frequency range.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9264A-3A88-4BA0-9F70-172A136F50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order shelving filter design</a:t>
            </a:r>
            <a:endParaRPr/>
          </a:p>
        </p:txBody>
      </p:sp>
      <p:pic>
        <p:nvPicPr>
          <p:cNvPr id="484" name="Google Shape;4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86" y="1167992"/>
            <a:ext cx="5510398" cy="37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8"/>
          <p:cNvSpPr/>
          <p:nvPr/>
        </p:nvSpPr>
        <p:spPr>
          <a:xfrm>
            <a:off x="5471025" y="1135763"/>
            <a:ext cx="3551796" cy="12241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486" name="Google Shape;486;p68"/>
          <p:cNvSpPr txBox="1"/>
          <p:nvPr/>
        </p:nvSpPr>
        <p:spPr>
          <a:xfrm>
            <a:off x="5845775" y="14011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7DA2C-B61C-424B-B86D-401FCEB89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dB Low-Pass shelving filter responses</a:t>
            </a:r>
            <a:endParaRPr/>
          </a:p>
        </p:txBody>
      </p:sp>
      <p:pic>
        <p:nvPicPr>
          <p:cNvPr id="492" name="Google Shape;4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47" y="1430778"/>
            <a:ext cx="4623050" cy="3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A96CBB-43BC-4E2D-BDD1-2F3E9CD33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low-pass shelving oboe</a:t>
            </a:r>
            <a:endParaRPr dirty="0"/>
          </a:p>
        </p:txBody>
      </p:sp>
      <p:pic>
        <p:nvPicPr>
          <p:cNvPr id="498" name="Google Shape;49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3825" y="1269524"/>
            <a:ext cx="3485401" cy="107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3331" y="2433967"/>
            <a:ext cx="3485394" cy="14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 flipV="1">
            <a:off x="1923825" y="3927225"/>
            <a:ext cx="3512000" cy="10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oe_orig">
            <a:hlinkClick r:id="" action="ppaction://media"/>
            <a:extLst>
              <a:ext uri="{FF2B5EF4-FFF2-40B4-BE49-F238E27FC236}">
                <a16:creationId xmlns:a16="http://schemas.microsoft.com/office/drawing/2014/main" id="{419E39C6-D655-463D-BDF4-1B0483660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04865" y="1565084"/>
            <a:ext cx="487363" cy="487363"/>
          </a:xfrm>
          <a:prstGeom prst="rect">
            <a:avLst/>
          </a:prstGeom>
        </p:spPr>
      </p:pic>
      <p:pic>
        <p:nvPicPr>
          <p:cNvPr id="3" name="oboe_low_pass_shelving">
            <a:hlinkClick r:id="" action="ppaction://media"/>
            <a:extLst>
              <a:ext uri="{FF2B5EF4-FFF2-40B4-BE49-F238E27FC236}">
                <a16:creationId xmlns:a16="http://schemas.microsoft.com/office/drawing/2014/main" id="{ABBC7F09-D972-4125-B322-E8E8393C9A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04865" y="3683543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BCC03-9940-45ED-A1FF-D70A631AB814}"/>
              </a:ext>
            </a:extLst>
          </p:cNvPr>
          <p:cNvSpPr txBox="1"/>
          <p:nvPr/>
        </p:nvSpPr>
        <p:spPr>
          <a:xfrm>
            <a:off x="6669293" y="161758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Oboe original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A70E0-326E-41C5-9455-A5B23E53EF28}"/>
              </a:ext>
            </a:extLst>
          </p:cNvPr>
          <p:cNvSpPr txBox="1"/>
          <p:nvPr/>
        </p:nvSpPr>
        <p:spPr>
          <a:xfrm>
            <a:off x="6660978" y="3773335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pass shelving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B3675-B2A2-45F4-94CA-843E99A71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filter</a:t>
            </a:r>
            <a:endParaRPr/>
          </a:p>
        </p:txBody>
      </p:sp>
      <p:sp>
        <p:nvSpPr>
          <p:cNvPr id="506" name="Google Shape;506;p7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Another type of filter for boosting/cutting desired frequencies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350" y="1876425"/>
            <a:ext cx="5667876" cy="27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3A8F-2178-4096-8A03-1BA51D067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filter</a:t>
            </a:r>
            <a:endParaRPr/>
          </a:p>
        </p:txBody>
      </p:sp>
      <p:pic>
        <p:nvPicPr>
          <p:cNvPr id="513" name="Google Shape;5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99" y="1219200"/>
            <a:ext cx="6136875" cy="37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/>
          <p:nvPr/>
        </p:nvSpPr>
        <p:spPr>
          <a:xfrm>
            <a:off x="5471025" y="602363"/>
            <a:ext cx="3551796" cy="12241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5845775" y="8677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D0405-8AEE-4329-8282-844A3FA38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dirty="0"/>
          </a:p>
        </p:txBody>
      </p:sp>
      <p:sp>
        <p:nvSpPr>
          <p:cNvPr id="521" name="Google Shape;521;p73"/>
          <p:cNvSpPr txBox="1">
            <a:spLocks noGrp="1"/>
          </p:cNvSpPr>
          <p:nvPr>
            <p:ph type="body" idx="1"/>
          </p:nvPr>
        </p:nvSpPr>
        <p:spPr>
          <a:xfrm>
            <a:off x="322499" y="1280475"/>
            <a:ext cx="6677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 cascaded setup of peaking filters to design an audio graphic equalizer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Audio spectrum is divided into several frequency bands (Q and Ω set)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Each band’s gain (G) is controlled by the user</a:t>
            </a:r>
            <a:endParaRPr dirty="0"/>
          </a:p>
        </p:txBody>
      </p:sp>
      <p:pic>
        <p:nvPicPr>
          <p:cNvPr id="522" name="Google Shape;5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25" y="1753900"/>
            <a:ext cx="4165974" cy="16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850" y="1609725"/>
            <a:ext cx="148590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3"/>
          <p:cNvSpPr txBox="1"/>
          <p:nvPr/>
        </p:nvSpPr>
        <p:spPr>
          <a:xfrm>
            <a:off x="7128975" y="1293375"/>
            <a:ext cx="23649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equalizer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BCA45-11C8-49B4-A0D3-028B75C73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4D6F-DF4D-4A3E-B286-73A87CF6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25984-5B27-4126-B543-57203162C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source produces sound power which generates a sound pressure fluctuation in the air.</a:t>
            </a:r>
          </a:p>
          <a:p>
            <a:r>
              <a:rPr lang="en-US" dirty="0"/>
              <a:t>Sound Pressure Level (SPL) quantify (in decibels) the strength od a sound source.</a:t>
            </a:r>
          </a:p>
          <a:p>
            <a:r>
              <a:rPr lang="en-US" dirty="0"/>
              <a:t>Vary with distance from the source and are affected by the obstacles, barriers, air absorption, wind,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AC03-FCA1-4854-8AA4-2C1A82263C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633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equalizer</a:t>
            </a:r>
            <a:endParaRPr/>
          </a:p>
        </p:txBody>
      </p:sp>
      <p:sp>
        <p:nvSpPr>
          <p:cNvPr id="530" name="Google Shape;530;p7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Multi-band variable equalizers which allow users to control the three primary parameters: </a:t>
            </a:r>
            <a:r>
              <a:rPr lang="en" sz="1600" b="1" dirty="0"/>
              <a:t>amplitude</a:t>
            </a:r>
            <a:r>
              <a:rPr lang="en" sz="1600" dirty="0"/>
              <a:t>, center </a:t>
            </a:r>
            <a:r>
              <a:rPr lang="en" sz="1600" b="1" dirty="0"/>
              <a:t>frequency</a:t>
            </a:r>
            <a:r>
              <a:rPr lang="en" sz="1600" dirty="0"/>
              <a:t> and </a:t>
            </a:r>
            <a:r>
              <a:rPr lang="en" sz="1600" b="1" dirty="0"/>
              <a:t>bandwidth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Capable of much more precise adjustments to sound than other equalizers; commonly used in sound recording and live sound reinforcement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4F806-B14F-4BAB-ADF7-79719610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use of equalizers</a:t>
            </a:r>
            <a:endParaRPr/>
          </a:p>
        </p:txBody>
      </p:sp>
      <p:sp>
        <p:nvSpPr>
          <p:cNvPr id="536" name="Google Shape;536;p7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Instead of fixing a problem, creativeness can be expressed with equalizers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/>
              <a:t>Fullness</a:t>
            </a:r>
            <a:r>
              <a:rPr lang="en"/>
              <a:t>: adding +4 to +6dB 100-300Hz range to emphasize weak instruments (e.g. acoustic guitar, harp)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/>
              <a:t>Crispness</a:t>
            </a:r>
            <a:r>
              <a:rPr lang="en"/>
              <a:t>: for percussion instruments by adding HF shelving boost above 1-2 kHz.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Emphasize articulation transients of instruments. E.g. boost frequencies of finger movements on string instruments.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B370F-41CB-478B-BE18-AD8375B4C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42" name="Google Shape;542;p7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Dynamic Range Control:</a:t>
            </a:r>
            <a:endParaRPr b="1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What is DRC and where it is needed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basic idea of dynamic range compression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Level measurement and static curve define gain value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Different operation modes: Noise gate, Expander, Compressor, Limiter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Equalizers: </a:t>
            </a:r>
            <a:endParaRPr b="1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What is equalization and how it differs from filtering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What types of equalization operations exist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Parametric equalizers and their use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5D2BE-0479-49D1-B565-ED8DE771E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9B02F-8F83-46CE-99C7-C01AEE030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Sound reproduction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60E6428-5359-4410-B1E2-EC7E7D52A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2F013-D36F-4D14-BDBB-512B07992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08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91F10-8148-4C27-9085-7D6120DA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reproduction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796583-6A43-4840-8322-CF868A39D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Recording, processing, storing and recreating sound (speech, music, environmental,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First phonograph built by Thomas Edison, 1877.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2CE1C-1191-4CD4-A361-568B7120C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  <p:pic>
        <p:nvPicPr>
          <p:cNvPr id="10" name="Picture 9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32A85F0E-2D51-491A-88E3-88CD26EC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31" y="1811215"/>
            <a:ext cx="3341076" cy="11693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9A2357-E517-4ED5-93C3-A41CA75D85DD}"/>
              </a:ext>
            </a:extLst>
          </p:cNvPr>
          <p:cNvSpPr txBox="1"/>
          <p:nvPr/>
        </p:nvSpPr>
        <p:spPr>
          <a:xfrm>
            <a:off x="753099" y="3141785"/>
            <a:ext cx="725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Audio engineering </a:t>
            </a:r>
            <a:r>
              <a:rPr lang="en-US" dirty="0"/>
              <a:t>refers to the production of </a:t>
            </a:r>
            <a:r>
              <a:rPr lang="en-US" b="1" dirty="0"/>
              <a:t>audio content</a:t>
            </a:r>
            <a:r>
              <a:rPr lang="en-US" dirty="0"/>
              <a:t>, signals that have meaning or value to a listener. E.g. the music recorded in the studio.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6F679-C913-4597-87F4-ED3C493D6A53}"/>
              </a:ext>
            </a:extLst>
          </p:cNvPr>
          <p:cNvSpPr txBox="1"/>
          <p:nvPr/>
        </p:nvSpPr>
        <p:spPr>
          <a:xfrm>
            <a:off x="753099" y="3758505"/>
            <a:ext cx="65902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tools to modify audio signals (audio effects) used in audio engineering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range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Reverberation</a:t>
            </a:r>
          </a:p>
        </p:txBody>
      </p:sp>
    </p:spTree>
    <p:extLst>
      <p:ext uri="{BB962C8B-B14F-4D97-AF65-F5344CB8AC3E}">
        <p14:creationId xmlns:p14="http://schemas.microsoft.com/office/powerpoint/2010/main" val="197279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Audio effects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000" dirty="0"/>
              <a:t>Dynamic </a:t>
            </a:r>
            <a:r>
              <a:rPr lang="es-ES" sz="2000" dirty="0" err="1"/>
              <a:t>range</a:t>
            </a:r>
            <a:r>
              <a:rPr lang="es-ES" sz="2000" dirty="0"/>
              <a:t> control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54325-03F6-460B-AF85-27307E59A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theme">
      <a:dk1>
        <a:srgbClr val="4E008E"/>
      </a:dk1>
      <a:lt1>
        <a:srgbClr val="FFFFFF"/>
      </a:lt1>
      <a:dk2>
        <a:srgbClr val="4E008E"/>
      </a:dk2>
      <a:lt2>
        <a:srgbClr val="E7E6E6"/>
      </a:lt2>
      <a:accent1>
        <a:srgbClr val="4E008E"/>
      </a:accent1>
      <a:accent2>
        <a:srgbClr val="8DBCE2"/>
      </a:accent2>
      <a:accent3>
        <a:srgbClr val="DF7987"/>
      </a:accent3>
      <a:accent4>
        <a:srgbClr val="C8C8C8"/>
      </a:accent4>
      <a:accent5>
        <a:srgbClr val="7DCDBE"/>
      </a:accent5>
      <a:accent6>
        <a:srgbClr val="ECECEC"/>
      </a:accent6>
      <a:hlink>
        <a:srgbClr val="008FBA"/>
      </a:hlink>
      <a:folHlink>
        <a:srgbClr val="956D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3139</Words>
  <Application>Microsoft Office PowerPoint</Application>
  <PresentationFormat>On-screen Show (16:9)</PresentationFormat>
  <Paragraphs>436</Paragraphs>
  <Slides>62</Slides>
  <Notes>43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Cambria Math</vt:lpstr>
      <vt:lpstr>Euclid</vt:lpstr>
      <vt:lpstr>TUNI Theme</vt:lpstr>
      <vt:lpstr>Time-domain processing</vt:lpstr>
      <vt:lpstr>Introduction</vt:lpstr>
      <vt:lpstr>Measures and Quantities</vt:lpstr>
      <vt:lpstr>Power</vt:lpstr>
      <vt:lpstr>Intensity</vt:lpstr>
      <vt:lpstr>Pressure</vt:lpstr>
      <vt:lpstr>Sound reproduction</vt:lpstr>
      <vt:lpstr>Sound reproduction </vt:lpstr>
      <vt:lpstr>Audio effects</vt:lpstr>
      <vt:lpstr>What is dynamic range control?</vt:lpstr>
      <vt:lpstr>What is DRC useful for?</vt:lpstr>
      <vt:lpstr>Dynamic processing or automatic gain control</vt:lpstr>
      <vt:lpstr>DRC block diagram</vt:lpstr>
      <vt:lpstr>Root mean square vs PEAK</vt:lpstr>
      <vt:lpstr>RMS, PEAK and dynamic range</vt:lpstr>
      <vt:lpstr>Dynamic range compression</vt:lpstr>
      <vt:lpstr>Dynamic range limited</vt:lpstr>
      <vt:lpstr>Dynamic range expansion</vt:lpstr>
      <vt:lpstr>Static curve</vt:lpstr>
      <vt:lpstr>Operation regions on the static curve</vt:lpstr>
      <vt:lpstr>Compression ratio</vt:lpstr>
      <vt:lpstr>Compression ratio</vt:lpstr>
      <vt:lpstr>Compression ratio</vt:lpstr>
      <vt:lpstr>Dynamic behavior</vt:lpstr>
      <vt:lpstr>PEAK algorithm</vt:lpstr>
      <vt:lpstr>Peak measurement example</vt:lpstr>
      <vt:lpstr>RMS algorithm</vt:lpstr>
      <vt:lpstr>Peak and RMS measurement examples</vt:lpstr>
      <vt:lpstr>Attack and release</vt:lpstr>
      <vt:lpstr>Example of a Limiter</vt:lpstr>
      <vt:lpstr>PowerPoint Presentation</vt:lpstr>
      <vt:lpstr>Combination system</vt:lpstr>
      <vt:lpstr>Combination system</vt:lpstr>
      <vt:lpstr>Combination system</vt:lpstr>
      <vt:lpstr>Stereo signals</vt:lpstr>
      <vt:lpstr>Applications of dynamic range control</vt:lpstr>
      <vt:lpstr>Thinking break (2 min)</vt:lpstr>
      <vt:lpstr>Equalizers</vt:lpstr>
      <vt:lpstr>Equalizers</vt:lpstr>
      <vt:lpstr>History</vt:lpstr>
      <vt:lpstr>Equalization</vt:lpstr>
      <vt:lpstr>Equalizer </vt:lpstr>
      <vt:lpstr>Audacity EQ tool</vt:lpstr>
      <vt:lpstr>Audacity EQ tool</vt:lpstr>
      <vt:lpstr>Digital linear filters</vt:lpstr>
      <vt:lpstr>Digital linear filters</vt:lpstr>
      <vt:lpstr>Digital linear filters</vt:lpstr>
      <vt:lpstr>Filter order</vt:lpstr>
      <vt:lpstr>IIR or FIR for audio processing?</vt:lpstr>
      <vt:lpstr>IIR or FIR for audio processing?</vt:lpstr>
      <vt:lpstr>IIR or FIR for audio processing?</vt:lpstr>
      <vt:lpstr>IIR or FIR for audio processing?</vt:lpstr>
      <vt:lpstr>Shelving equalizers</vt:lpstr>
      <vt:lpstr>First order shelving filter design</vt:lpstr>
      <vt:lpstr>6 dB Low-Pass shelving filter responses</vt:lpstr>
      <vt:lpstr>Example: low-pass shelving oboe</vt:lpstr>
      <vt:lpstr>Peak filter</vt:lpstr>
      <vt:lpstr>Peak filter</vt:lpstr>
      <vt:lpstr>Peak filter</vt:lpstr>
      <vt:lpstr>Parametric equalizer</vt:lpstr>
      <vt:lpstr>Creative use of equalizers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Time-domain processing</dc:title>
  <cp:lastModifiedBy>Irene Martin Morato (TAU)</cp:lastModifiedBy>
  <cp:revision>14</cp:revision>
  <dcterms:modified xsi:type="dcterms:W3CDTF">2022-11-15T12:18:24Z</dcterms:modified>
</cp:coreProperties>
</file>